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xml" ContentType="application/vnd.openxmlformats-officedocument.presentationml.notesSlide+xml"/>
  <Override PartName="/ppt/tags/tag4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4"/>
  </p:sldMasterIdLst>
  <p:notesMasterIdLst>
    <p:notesMasterId r:id="rId31"/>
  </p:notesMasterIdLst>
  <p:sldIdLst>
    <p:sldId id="256" r:id="rId5"/>
    <p:sldId id="257" r:id="rId6"/>
    <p:sldId id="276" r:id="rId7"/>
    <p:sldId id="260" r:id="rId8"/>
    <p:sldId id="259" r:id="rId9"/>
    <p:sldId id="261" r:id="rId10"/>
    <p:sldId id="264" r:id="rId11"/>
    <p:sldId id="277" r:id="rId12"/>
    <p:sldId id="278" r:id="rId13"/>
    <p:sldId id="265" r:id="rId14"/>
    <p:sldId id="279" r:id="rId15"/>
    <p:sldId id="280" r:id="rId16"/>
    <p:sldId id="266" r:id="rId17"/>
    <p:sldId id="271" r:id="rId18"/>
    <p:sldId id="272" r:id="rId19"/>
    <p:sldId id="273" r:id="rId20"/>
    <p:sldId id="267" r:id="rId21"/>
    <p:sldId id="268" r:id="rId22"/>
    <p:sldId id="269" r:id="rId23"/>
    <p:sldId id="270" r:id="rId24"/>
    <p:sldId id="275" r:id="rId25"/>
    <p:sldId id="281" r:id="rId26"/>
    <p:sldId id="282" r:id="rId27"/>
    <p:sldId id="283" r:id="rId28"/>
    <p:sldId id="284" r:id="rId29"/>
    <p:sldId id="286" r:id="rId30"/>
  </p:sldIdLst>
  <p:sldSz cx="12192000" cy="6858000"/>
  <p:notesSz cx="6858000" cy="9144000"/>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6DB268-CBE6-44F9-B78C-8FB7F1763AF2}" v="465" dt="2018-08-28T21:51:12.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656"/>
  </p:normalViewPr>
  <p:slideViewPr>
    <p:cSldViewPr snapToGrid="0" showGuides="1">
      <p:cViewPr varScale="1">
        <p:scale>
          <a:sx n="107" d="100"/>
          <a:sy n="107" d="100"/>
        </p:scale>
        <p:origin x="808" y="168"/>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Huggins" userId="5eacd508-b924-4346-9c02-775cdd3ce41a" providerId="ADAL" clId="{C06DB268-CBE6-44F9-B78C-8FB7F1763AF2}"/>
    <pc:docChg chg="custSel modSld sldOrd">
      <pc:chgData name="Kevin Huggins" userId="5eacd508-b924-4346-9c02-775cdd3ce41a" providerId="ADAL" clId="{C06DB268-CBE6-44F9-B78C-8FB7F1763AF2}" dt="2018-08-28T21:51:12.628" v="464" actId="20577"/>
      <pc:docMkLst>
        <pc:docMk/>
      </pc:docMkLst>
      <pc:sldChg chg="modSp">
        <pc:chgData name="Kevin Huggins" userId="5eacd508-b924-4346-9c02-775cdd3ce41a" providerId="ADAL" clId="{C06DB268-CBE6-44F9-B78C-8FB7F1763AF2}" dt="2018-08-28T21:46:26.683" v="43" actId="20577"/>
        <pc:sldMkLst>
          <pc:docMk/>
          <pc:sldMk cId="2714261801" sldId="260"/>
        </pc:sldMkLst>
        <pc:spChg chg="mod">
          <ac:chgData name="Kevin Huggins" userId="5eacd508-b924-4346-9c02-775cdd3ce41a" providerId="ADAL" clId="{C06DB268-CBE6-44F9-B78C-8FB7F1763AF2}" dt="2018-08-28T21:46:26.683" v="43" actId="20577"/>
          <ac:spMkLst>
            <pc:docMk/>
            <pc:sldMk cId="2714261801" sldId="260"/>
            <ac:spMk id="3" creationId="{00000000-0000-0000-0000-000000000000}"/>
          </ac:spMkLst>
        </pc:spChg>
      </pc:sldChg>
      <pc:sldChg chg="modSp">
        <pc:chgData name="Kevin Huggins" userId="5eacd508-b924-4346-9c02-775cdd3ce41a" providerId="ADAL" clId="{C06DB268-CBE6-44F9-B78C-8FB7F1763AF2}" dt="2018-08-28T21:51:12.628" v="464" actId="20577"/>
        <pc:sldMkLst>
          <pc:docMk/>
          <pc:sldMk cId="4244714399" sldId="263"/>
        </pc:sldMkLst>
        <pc:spChg chg="mod">
          <ac:chgData name="Kevin Huggins" userId="5eacd508-b924-4346-9c02-775cdd3ce41a" providerId="ADAL" clId="{C06DB268-CBE6-44F9-B78C-8FB7F1763AF2}" dt="2018-08-28T21:51:12.628" v="464" actId="20577"/>
          <ac:spMkLst>
            <pc:docMk/>
            <pc:sldMk cId="4244714399" sldId="263"/>
            <ac:spMk id="3" creationId="{00000000-0000-0000-0000-000000000000}"/>
          </ac:spMkLst>
        </pc:spChg>
      </pc:sldChg>
      <pc:sldChg chg="modSp ord">
        <pc:chgData name="Kevin Huggins" userId="5eacd508-b924-4346-9c02-775cdd3ce41a" providerId="ADAL" clId="{C06DB268-CBE6-44F9-B78C-8FB7F1763AF2}" dt="2018-08-28T21:47:27.847" v="50" actId="27636"/>
        <pc:sldMkLst>
          <pc:docMk/>
          <pc:sldMk cId="3254758207" sldId="264"/>
        </pc:sldMkLst>
        <pc:spChg chg="mod">
          <ac:chgData name="Kevin Huggins" userId="5eacd508-b924-4346-9c02-775cdd3ce41a" providerId="ADAL" clId="{C06DB268-CBE6-44F9-B78C-8FB7F1763AF2}" dt="2018-08-28T21:47:27.847" v="50" actId="27636"/>
          <ac:spMkLst>
            <pc:docMk/>
            <pc:sldMk cId="3254758207" sldId="264"/>
            <ac:spMk id="3"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B4432-1B9C-0740-BB5A-B019CF2F2D02}" type="datetimeFigureOut">
              <a:rPr lang="en-US" smtClean="0"/>
              <a:t>5/14/21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D09D77-7099-2E4B-9D63-4587AE47FCD2}" type="slidenum">
              <a:rPr lang="en-US" smtClean="0"/>
              <a:t>‹#›</a:t>
            </a:fld>
            <a:endParaRPr lang="en-US"/>
          </a:p>
        </p:txBody>
      </p:sp>
    </p:spTree>
    <p:extLst>
      <p:ext uri="{BB962C8B-B14F-4D97-AF65-F5344CB8AC3E}">
        <p14:creationId xmlns:p14="http://schemas.microsoft.com/office/powerpoint/2010/main" val="1170868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D09D77-7099-2E4B-9D63-4587AE47FCD2}" type="slidenum">
              <a:rPr lang="en-US" smtClean="0"/>
              <a:t>21</a:t>
            </a:fld>
            <a:endParaRPr lang="en-US"/>
          </a:p>
        </p:txBody>
      </p:sp>
    </p:spTree>
    <p:extLst>
      <p:ext uri="{BB962C8B-B14F-4D97-AF65-F5344CB8AC3E}">
        <p14:creationId xmlns:p14="http://schemas.microsoft.com/office/powerpoint/2010/main" val="1393936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BD192E2-3B71-4AAE-BBE3-5D79052B5F45}" type="datetimeFigureOut">
              <a:rPr lang="en-US" smtClean="0"/>
              <a:t>5/14/21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288227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D192E2-3B71-4AAE-BBE3-5D79052B5F45}" type="datetimeFigureOut">
              <a:rPr lang="en-US" smtClean="0"/>
              <a:t>5/14/21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235422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BD192E2-3B71-4AAE-BBE3-5D79052B5F45}" type="datetimeFigureOut">
              <a:rPr lang="en-US" smtClean="0"/>
              <a:t>5/14/21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3746221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BD192E2-3B71-4AAE-BBE3-5D79052B5F45}" type="datetimeFigureOut">
              <a:rPr lang="en-US" smtClean="0"/>
              <a:t>5/14/21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759210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D192E2-3B71-4AAE-BBE3-5D79052B5F45}" type="datetimeFigureOut">
              <a:rPr lang="en-US" smtClean="0"/>
              <a:t>5/14/21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1777654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BD192E2-3B71-4AAE-BBE3-5D79052B5F45}" type="datetimeFigureOut">
              <a:rPr lang="en-US" smtClean="0"/>
              <a:t>5/14/21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1288839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BD192E2-3B71-4AAE-BBE3-5D79052B5F45}" type="datetimeFigureOut">
              <a:rPr lang="en-US" smtClean="0"/>
              <a:t>5/14/21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3156158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BD192E2-3B71-4AAE-BBE3-5D79052B5F45}" type="datetimeFigureOut">
              <a:rPr lang="en-US" smtClean="0"/>
              <a:t>5/14/21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4013153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BD192E2-3B71-4AAE-BBE3-5D79052B5F45}" type="datetimeFigureOut">
              <a:rPr lang="en-US" smtClean="0"/>
              <a:t>5/14/21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922657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D192E2-3B71-4AAE-BBE3-5D79052B5F45}" type="datetimeFigureOut">
              <a:rPr lang="en-US" smtClean="0"/>
              <a:t>5/14/21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3371748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D192E2-3B71-4AAE-BBE3-5D79052B5F45}" type="datetimeFigureOut">
              <a:rPr lang="en-US" smtClean="0"/>
              <a:t>5/14/21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676383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D192E2-3B71-4AAE-BBE3-5D79052B5F45}" type="datetimeFigureOut">
              <a:rPr lang="en-US" smtClean="0"/>
              <a:t>5/14/21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2411191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D192E2-3B71-4AAE-BBE3-5D79052B5F45}" type="datetimeFigureOut">
              <a:rPr lang="en-US" smtClean="0"/>
              <a:t>5/14/21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66495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D192E2-3B71-4AAE-BBE3-5D79052B5F45}" type="datetimeFigureOut">
              <a:rPr lang="en-US" smtClean="0"/>
              <a:t>5/14/21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105439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D192E2-3B71-4AAE-BBE3-5D79052B5F45}" type="datetimeFigureOut">
              <a:rPr lang="en-US" smtClean="0"/>
              <a:t>5/14/21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3456163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D192E2-3B71-4AAE-BBE3-5D79052B5F45}" type="datetimeFigureOut">
              <a:rPr lang="en-US" smtClean="0"/>
              <a:t>5/14/21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236926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D192E2-3B71-4AAE-BBE3-5D79052B5F45}" type="datetimeFigureOut">
              <a:rPr lang="en-US" smtClean="0"/>
              <a:t>5/14/21</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5948F0-9ED1-4729-B0B7-572A456F2BBD}" type="slidenum">
              <a:rPr lang="en-US" smtClean="0"/>
              <a:t>‹#›</a:t>
            </a:fld>
            <a:endParaRPr lang="en-US"/>
          </a:p>
        </p:txBody>
      </p:sp>
    </p:spTree>
    <p:extLst>
      <p:ext uri="{BB962C8B-B14F-4D97-AF65-F5344CB8AC3E}">
        <p14:creationId xmlns:p14="http://schemas.microsoft.com/office/powerpoint/2010/main" val="4223649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BD192E2-3B71-4AAE-BBE3-5D79052B5F45}" type="datetimeFigureOut">
              <a:rPr lang="en-US" smtClean="0"/>
              <a:t>5/14/21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D5948F0-9ED1-4729-B0B7-572A456F2BBD}" type="slidenum">
              <a:rPr lang="en-US" smtClean="0"/>
              <a:t>‹#›</a:t>
            </a:fld>
            <a:endParaRPr lang="en-US"/>
          </a:p>
        </p:txBody>
      </p:sp>
      <p:graphicFrame>
        <p:nvGraphicFramePr>
          <p:cNvPr id="22" name="Object 21" hidden="1"/>
          <p:cNvGraphicFramePr>
            <a:graphicFrameLocks noChangeAspect="1"/>
          </p:cNvGraphicFramePr>
          <p:nvPr userDrawn="1">
            <p:custDataLst>
              <p:tags r:id="rId20"/>
            </p:custDataLst>
            <p:extLst>
              <p:ext uri="{D42A27DB-BD31-4B8C-83A1-F6EECF244321}">
                <p14:modId xmlns:p14="http://schemas.microsoft.com/office/powerpoint/2010/main" val="415087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9" name="think-cell Slide" r:id="rId23" imgW="359" imgH="360" progId="TCLayout.ActiveDocument.1">
                  <p:embed/>
                </p:oleObj>
              </mc:Choice>
              <mc:Fallback>
                <p:oleObj name="think-cell Slide" r:id="rId23" imgW="359" imgH="360" progId="TCLayout.ActiveDocument.1">
                  <p:embed/>
                  <p:pic>
                    <p:nvPicPr>
                      <p:cNvPr id="8" name="Object 7" hidden="1"/>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3" name="Rectangle 22" hidden="1"/>
          <p:cNvSpPr/>
          <p:nvPr userDrawn="1">
            <p:custDataLst>
              <p:tags r:id="rId2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4400" b="0" i="0" baseline="0" dirty="0">
              <a:latin typeface="Calibri Light" panose="020F0302020204030204" pitchFamily="34" charset="0"/>
              <a:ea typeface="+mj-ea"/>
              <a:cs typeface="+mj-cs"/>
              <a:sym typeface="Calibri Light" panose="020F0302020204030204" pitchFamily="34" charset="0"/>
            </a:endParaRPr>
          </a:p>
        </p:txBody>
      </p:sp>
    </p:spTree>
    <p:extLst>
      <p:ext uri="{BB962C8B-B14F-4D97-AF65-F5344CB8AC3E}">
        <p14:creationId xmlns:p14="http://schemas.microsoft.com/office/powerpoint/2010/main" val="66769746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6.png"/><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2.e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7.png"/><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2.emf"/><Relationship Id="rId5" Type="http://schemas.openxmlformats.org/officeDocument/2006/relationships/oleObject" Target="../embeddings/oleObject12.bin"/><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8.png"/><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2.emf"/><Relationship Id="rId5" Type="http://schemas.openxmlformats.org/officeDocument/2006/relationships/oleObject" Target="../embeddings/oleObject13.bin"/><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9.xml"/><Relationship Id="rId7" Type="http://schemas.openxmlformats.org/officeDocument/2006/relationships/hyperlink" Target="https://www.calleerlandsson.com/the-four-stages-of-compiling-a-c-program/#preprocessing" TargetMode="Externa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2.emf"/><Relationship Id="rId5" Type="http://schemas.openxmlformats.org/officeDocument/2006/relationships/oleObject" Target="../embeddings/oleObject14.bin"/><Relationship Id="rId4" Type="http://schemas.openxmlformats.org/officeDocument/2006/relationships/slideLayout" Target="../slideLayouts/slideLayout4.xm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6.xml"/><Relationship Id="rId7" Type="http://schemas.openxmlformats.org/officeDocument/2006/relationships/image" Target="../media/image12.jpg"/><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11.jpg"/><Relationship Id="rId5" Type="http://schemas.openxmlformats.org/officeDocument/2006/relationships/image" Target="../media/image2.emf"/><Relationship Id="rId4"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5.jpg"/><Relationship Id="rId2" Type="http://schemas.openxmlformats.org/officeDocument/2006/relationships/tags" Target="../tags/tag31.xml"/><Relationship Id="rId1" Type="http://schemas.openxmlformats.org/officeDocument/2006/relationships/vmlDrawing" Target="../drawings/vmlDrawing16.vml"/><Relationship Id="rId6" Type="http://schemas.openxmlformats.org/officeDocument/2006/relationships/image" Target="../media/image14.jpg"/><Relationship Id="rId5" Type="http://schemas.openxmlformats.org/officeDocument/2006/relationships/image" Target="../media/image2.emf"/><Relationship Id="rId4" Type="http://schemas.openxmlformats.org/officeDocument/2006/relationships/oleObject" Target="../embeddings/oleObject16.bin"/></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3.xml"/><Relationship Id="rId7" Type="http://schemas.openxmlformats.org/officeDocument/2006/relationships/image" Target="../media/image16.jpg"/><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2.emf"/><Relationship Id="rId5" Type="http://schemas.openxmlformats.org/officeDocument/2006/relationships/oleObject" Target="../embeddings/oleObject17.bin"/><Relationship Id="rId10" Type="http://schemas.openxmlformats.org/officeDocument/2006/relationships/image" Target="../media/image18.jpg"/><Relationship Id="rId4" Type="http://schemas.openxmlformats.org/officeDocument/2006/relationships/slideLayout" Target="../slideLayouts/slideLayout4.xml"/><Relationship Id="rId9"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9.png"/><Relationship Id="rId2" Type="http://schemas.openxmlformats.org/officeDocument/2006/relationships/tags" Target="../tags/tag34.xml"/><Relationship Id="rId1" Type="http://schemas.openxmlformats.org/officeDocument/2006/relationships/vmlDrawing" Target="../drawings/vmlDrawing18.vml"/><Relationship Id="rId6" Type="http://schemas.openxmlformats.org/officeDocument/2006/relationships/image" Target="../media/image2.emf"/><Relationship Id="rId5" Type="http://schemas.openxmlformats.org/officeDocument/2006/relationships/oleObject" Target="../embeddings/oleObject18.bin"/><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jpg"/><Relationship Id="rId2" Type="http://schemas.openxmlformats.org/officeDocument/2006/relationships/tags" Target="../tags/tag36.xml"/><Relationship Id="rId1" Type="http://schemas.openxmlformats.org/officeDocument/2006/relationships/vmlDrawing" Target="../drawings/vmlDrawing19.v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2.emf"/><Relationship Id="rId10" Type="http://schemas.openxmlformats.org/officeDocument/2006/relationships/image" Target="../media/image24.png"/><Relationship Id="rId4" Type="http://schemas.openxmlformats.org/officeDocument/2006/relationships/oleObject" Target="../embeddings/oleObject19.bin"/><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jpg"/><Relationship Id="rId2" Type="http://schemas.openxmlformats.org/officeDocument/2006/relationships/tags" Target="../tags/tag37.xml"/><Relationship Id="rId1" Type="http://schemas.openxmlformats.org/officeDocument/2006/relationships/vmlDrawing" Target="../drawings/vmlDrawing20.vml"/><Relationship Id="rId6" Type="http://schemas.openxmlformats.org/officeDocument/2006/relationships/image" Target="../media/image26.jpg"/><Relationship Id="rId5" Type="http://schemas.openxmlformats.org/officeDocument/2006/relationships/image" Target="../media/image2.emf"/><Relationship Id="rId4" Type="http://schemas.openxmlformats.org/officeDocument/2006/relationships/oleObject" Target="../embeddings/oleObject20.bin"/></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30.jpg"/><Relationship Id="rId2" Type="http://schemas.openxmlformats.org/officeDocument/2006/relationships/tags" Target="../tags/tag38.xml"/><Relationship Id="rId1" Type="http://schemas.openxmlformats.org/officeDocument/2006/relationships/vmlDrawing" Target="../drawings/vmlDrawing21.vml"/><Relationship Id="rId6" Type="http://schemas.openxmlformats.org/officeDocument/2006/relationships/image" Target="../media/image29.jpg"/><Relationship Id="rId5" Type="http://schemas.openxmlformats.org/officeDocument/2006/relationships/image" Target="../media/image2.emf"/><Relationship Id="rId4" Type="http://schemas.openxmlformats.org/officeDocument/2006/relationships/oleObject" Target="../embeddings/oleObject21.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vmlDrawing" Target="../drawings/vmlDrawing22.vml"/><Relationship Id="rId6" Type="http://schemas.openxmlformats.org/officeDocument/2006/relationships/image" Target="../media/image2.emf"/><Relationship Id="rId5" Type="http://schemas.openxmlformats.org/officeDocument/2006/relationships/oleObject" Target="../embeddings/oleObject22.bin"/><Relationship Id="rId4"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8" Type="http://schemas.openxmlformats.org/officeDocument/2006/relationships/hyperlink" Target="http://data.un.org/" TargetMode="External"/><Relationship Id="rId13" Type="http://schemas.openxmlformats.org/officeDocument/2006/relationships/hyperlink" Target="http://www.economist.com/node/15557443" TargetMode="External"/><Relationship Id="rId3" Type="http://schemas.openxmlformats.org/officeDocument/2006/relationships/slideLayout" Target="../slideLayouts/slideLayout2.xml"/><Relationship Id="rId7" Type="http://schemas.openxmlformats.org/officeDocument/2006/relationships/hyperlink" Target="http://data.worldbank.org/" TargetMode="External"/><Relationship Id="rId12" Type="http://schemas.openxmlformats.org/officeDocument/2006/relationships/image" Target="../media/image32.png"/><Relationship Id="rId2" Type="http://schemas.openxmlformats.org/officeDocument/2006/relationships/tags" Target="../tags/tag40.xml"/><Relationship Id="rId1" Type="http://schemas.openxmlformats.org/officeDocument/2006/relationships/vmlDrawing" Target="../drawings/vmlDrawing23.vml"/><Relationship Id="rId6" Type="http://schemas.openxmlformats.org/officeDocument/2006/relationships/hyperlink" Target="https://www.data.gov/" TargetMode="External"/><Relationship Id="rId11" Type="http://schemas.openxmlformats.org/officeDocument/2006/relationships/hyperlink" Target="http://www.statsci.org/datasets.html" TargetMode="External"/><Relationship Id="rId5" Type="http://schemas.openxmlformats.org/officeDocument/2006/relationships/image" Target="../media/image2.emf"/><Relationship Id="rId10" Type="http://schemas.openxmlformats.org/officeDocument/2006/relationships/hyperlink" Target="http://www.kdnuggets.com/datasets/index.html" TargetMode="External"/><Relationship Id="rId4" Type="http://schemas.openxmlformats.org/officeDocument/2006/relationships/oleObject" Target="../embeddings/oleObject23.bin"/><Relationship Id="rId9" Type="http://schemas.openxmlformats.org/officeDocument/2006/relationships/hyperlink" Target="http://mlr.cs.umass.edu/ml/index.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hyperlink" Target="https://www.oracle.com/java/technologies/javase-jdk14-downloads.html"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3.png"/><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9.xml"/><Relationship Id="rId7" Type="http://schemas.openxmlformats.org/officeDocument/2006/relationships/image" Target="../media/image4.png"/><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2.emf"/><Relationship Id="rId5" Type="http://schemas.openxmlformats.org/officeDocument/2006/relationships/oleObject" Target="../embeddings/oleObject10.bin"/><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8926475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74"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54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ctrTitle"/>
          </p:nvPr>
        </p:nvSpPr>
        <p:spPr>
          <a:xfrm>
            <a:off x="1036083" y="1496229"/>
            <a:ext cx="8825658" cy="2677648"/>
          </a:xfrm>
        </p:spPr>
        <p:txBody>
          <a:bodyPr>
            <a:normAutofit/>
          </a:bodyPr>
          <a:lstStyle/>
          <a:p>
            <a:r>
              <a:rPr lang="en-US" dirty="0"/>
              <a:t>ANLY 560</a:t>
            </a:r>
            <a:br>
              <a:rPr lang="en-US" dirty="0"/>
            </a:br>
            <a:r>
              <a:rPr lang="en-US" dirty="0"/>
              <a:t>Functional Programming Methods for Analytics</a:t>
            </a:r>
          </a:p>
        </p:txBody>
      </p:sp>
      <p:sp>
        <p:nvSpPr>
          <p:cNvPr id="3" name="Subtitle 2"/>
          <p:cNvSpPr>
            <a:spLocks noGrp="1"/>
          </p:cNvSpPr>
          <p:nvPr>
            <p:ph type="subTitle" idx="1"/>
          </p:nvPr>
        </p:nvSpPr>
        <p:spPr>
          <a:xfrm>
            <a:off x="1154955" y="4379976"/>
            <a:ext cx="8825658" cy="1258824"/>
          </a:xfrm>
        </p:spPr>
        <p:txBody>
          <a:bodyPr>
            <a:normAutofit/>
          </a:bodyPr>
          <a:lstStyle/>
          <a:p>
            <a:pPr algn="ctr"/>
            <a:r>
              <a:rPr lang="en-US" sz="2300" b="1" dirty="0">
                <a:solidFill>
                  <a:schemeClr val="bg1"/>
                </a:solidFill>
              </a:rPr>
              <a:t>Course Introduction</a:t>
            </a:r>
          </a:p>
          <a:p>
            <a:endParaRPr lang="en-US" b="1" dirty="0"/>
          </a:p>
          <a:p>
            <a:pPr algn="ctr"/>
            <a:r>
              <a:rPr lang="en-US" altLang="zh-CN" b="1" dirty="0" err="1"/>
              <a:t>Zi</a:t>
            </a:r>
            <a:r>
              <a:rPr lang="zh-CN" altLang="en-US" b="1" dirty="0"/>
              <a:t> </a:t>
            </a:r>
            <a:r>
              <a:rPr lang="en-US" altLang="zh-CN" b="1" dirty="0"/>
              <a:t>(Bennie)</a:t>
            </a:r>
            <a:r>
              <a:rPr lang="zh-CN" altLang="en-US" b="1" dirty="0"/>
              <a:t> </a:t>
            </a:r>
            <a:r>
              <a:rPr lang="en-US" altLang="zh-CN" b="1" dirty="0"/>
              <a:t>Yang</a:t>
            </a:r>
            <a:r>
              <a:rPr lang="en-US" b="1" dirty="0"/>
              <a:t>, PhD</a:t>
            </a:r>
          </a:p>
        </p:txBody>
      </p:sp>
    </p:spTree>
    <p:extLst>
      <p:ext uri="{BB962C8B-B14F-4D97-AF65-F5344CB8AC3E}">
        <p14:creationId xmlns:p14="http://schemas.microsoft.com/office/powerpoint/2010/main" val="1005519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22171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44"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altLang="zh-CN" dirty="0"/>
              <a:t>Scripted</a:t>
            </a:r>
            <a:r>
              <a:rPr lang="zh-CN" altLang="en-US" dirty="0"/>
              <a:t> </a:t>
            </a:r>
            <a:r>
              <a:rPr lang="en-US" dirty="0"/>
              <a:t>vs compiled languages</a:t>
            </a:r>
          </a:p>
        </p:txBody>
      </p:sp>
      <p:pic>
        <p:nvPicPr>
          <p:cNvPr id="9" name="Picture 8"/>
          <p:cNvPicPr>
            <a:picLocks noChangeAspect="1"/>
          </p:cNvPicPr>
          <p:nvPr/>
        </p:nvPicPr>
        <p:blipFill>
          <a:blip r:embed="rId7"/>
          <a:stretch>
            <a:fillRect/>
          </a:stretch>
        </p:blipFill>
        <p:spPr>
          <a:xfrm>
            <a:off x="1229032" y="2302483"/>
            <a:ext cx="8999662" cy="4177383"/>
          </a:xfrm>
          <a:prstGeom prst="rect">
            <a:avLst/>
          </a:prstGeom>
        </p:spPr>
      </p:pic>
    </p:spTree>
    <p:extLst>
      <p:ext uri="{BB962C8B-B14F-4D97-AF65-F5344CB8AC3E}">
        <p14:creationId xmlns:p14="http://schemas.microsoft.com/office/powerpoint/2010/main" val="713127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22171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8"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Scripted vs compiled languages</a:t>
            </a:r>
          </a:p>
        </p:txBody>
      </p:sp>
      <p:sp>
        <p:nvSpPr>
          <p:cNvPr id="3" name="Content Placeholder 2"/>
          <p:cNvSpPr>
            <a:spLocks noGrp="1"/>
          </p:cNvSpPr>
          <p:nvPr>
            <p:ph idx="1"/>
          </p:nvPr>
        </p:nvSpPr>
        <p:spPr>
          <a:xfrm>
            <a:off x="761663" y="2397022"/>
            <a:ext cx="3918492" cy="3416300"/>
          </a:xfrm>
        </p:spPr>
        <p:txBody>
          <a:bodyPr>
            <a:normAutofit/>
          </a:bodyPr>
          <a:lstStyle/>
          <a:p>
            <a:pPr marL="0" lvl="0" indent="0">
              <a:buNone/>
            </a:pPr>
            <a:r>
              <a:rPr lang="en-US" sz="1600" b="1" i="1" dirty="0"/>
              <a:t>Scripted language </a:t>
            </a:r>
          </a:p>
          <a:p>
            <a:r>
              <a:rPr lang="en-US" sz="1600" dirty="0"/>
              <a:t>An interpreted language </a:t>
            </a:r>
          </a:p>
          <a:p>
            <a:pPr lvl="0"/>
            <a:r>
              <a:rPr lang="en-US" altLang="zh-CN" sz="1600" dirty="0"/>
              <a:t>M</a:t>
            </a:r>
            <a:r>
              <a:rPr lang="en-US" sz="1600" dirty="0"/>
              <a:t>ost of its implementations execute instructions directly and freely, without previously compiling a program into machine-language instructions. </a:t>
            </a:r>
          </a:p>
          <a:p>
            <a:pPr lvl="0"/>
            <a:r>
              <a:rPr lang="en-US" sz="1600" dirty="0"/>
              <a:t>The interpreter executes the program directly, translating each statement into a sequence of one or more subroutines already compiled into machine code.</a:t>
            </a:r>
          </a:p>
          <a:p>
            <a:endParaRPr lang="en-US" dirty="0"/>
          </a:p>
        </p:txBody>
      </p:sp>
      <p:pic>
        <p:nvPicPr>
          <p:cNvPr id="4" name="Picture 3"/>
          <p:cNvPicPr>
            <a:picLocks noChangeAspect="1"/>
          </p:cNvPicPr>
          <p:nvPr/>
        </p:nvPicPr>
        <p:blipFill>
          <a:blip r:embed="rId7"/>
          <a:stretch>
            <a:fillRect/>
          </a:stretch>
        </p:blipFill>
        <p:spPr>
          <a:xfrm>
            <a:off x="4984954" y="2397022"/>
            <a:ext cx="6046839" cy="3761071"/>
          </a:xfrm>
          <a:prstGeom prst="rect">
            <a:avLst/>
          </a:prstGeom>
        </p:spPr>
      </p:pic>
    </p:spTree>
    <p:extLst>
      <p:ext uri="{BB962C8B-B14F-4D97-AF65-F5344CB8AC3E}">
        <p14:creationId xmlns:p14="http://schemas.microsoft.com/office/powerpoint/2010/main" val="255047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854664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2"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Scripted vs compiled languages (</a:t>
            </a:r>
            <a:r>
              <a:rPr lang="en-US" dirty="0" err="1"/>
              <a:t>con’t</a:t>
            </a:r>
            <a:r>
              <a:rPr lang="en-US" dirty="0"/>
              <a:t>)</a:t>
            </a:r>
          </a:p>
        </p:txBody>
      </p:sp>
      <p:sp>
        <p:nvSpPr>
          <p:cNvPr id="8" name="Content Placeholder 7"/>
          <p:cNvSpPr>
            <a:spLocks noGrp="1"/>
          </p:cNvSpPr>
          <p:nvPr>
            <p:ph sz="half" idx="1"/>
          </p:nvPr>
        </p:nvSpPr>
        <p:spPr>
          <a:xfrm>
            <a:off x="710501" y="2356612"/>
            <a:ext cx="9205865" cy="3416301"/>
          </a:xfrm>
        </p:spPr>
        <p:txBody>
          <a:bodyPr>
            <a:normAutofit/>
          </a:bodyPr>
          <a:lstStyle/>
          <a:p>
            <a:pPr marL="0" lvl="0" indent="0">
              <a:buNone/>
            </a:pPr>
            <a:r>
              <a:rPr lang="en-US" altLang="zh-CN" b="1" i="1" dirty="0"/>
              <a:t>Compiled</a:t>
            </a:r>
            <a:r>
              <a:rPr lang="en-US" b="1" i="1" dirty="0"/>
              <a:t> language </a:t>
            </a:r>
          </a:p>
          <a:p>
            <a:pPr lvl="1"/>
            <a:r>
              <a:rPr lang="en-US" dirty="0"/>
              <a:t>a programming</a:t>
            </a:r>
            <a:r>
              <a:rPr lang="zh-CN" altLang="en-US" dirty="0"/>
              <a:t>  </a:t>
            </a:r>
            <a:r>
              <a:rPr lang="en-US" dirty="0"/>
              <a:t>language whose implementations are typically compilers (translators that generate machine code from source code), and not interpreters  </a:t>
            </a:r>
          </a:p>
        </p:txBody>
      </p:sp>
      <p:pic>
        <p:nvPicPr>
          <p:cNvPr id="9" name="Picture 8"/>
          <p:cNvPicPr>
            <a:picLocks noChangeAspect="1"/>
          </p:cNvPicPr>
          <p:nvPr/>
        </p:nvPicPr>
        <p:blipFill>
          <a:blip r:embed="rId7"/>
          <a:stretch>
            <a:fillRect/>
          </a:stretch>
        </p:blipFill>
        <p:spPr>
          <a:xfrm>
            <a:off x="2431676" y="3897103"/>
            <a:ext cx="5322966" cy="2551790"/>
          </a:xfrm>
          <a:prstGeom prst="rect">
            <a:avLst/>
          </a:prstGeom>
        </p:spPr>
      </p:pic>
    </p:spTree>
    <p:extLst>
      <p:ext uri="{BB962C8B-B14F-4D97-AF65-F5344CB8AC3E}">
        <p14:creationId xmlns:p14="http://schemas.microsoft.com/office/powerpoint/2010/main" val="168447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854664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9"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Scripted vs compiled languages (</a:t>
            </a:r>
            <a:r>
              <a:rPr lang="en-US" dirty="0" err="1"/>
              <a:t>con’t</a:t>
            </a:r>
            <a:r>
              <a:rPr lang="en-US" dirty="0"/>
              <a:t>)</a:t>
            </a:r>
          </a:p>
        </p:txBody>
      </p:sp>
      <p:sp>
        <p:nvSpPr>
          <p:cNvPr id="8" name="Content Placeholder 7"/>
          <p:cNvSpPr>
            <a:spLocks noGrp="1"/>
          </p:cNvSpPr>
          <p:nvPr>
            <p:ph sz="half" idx="1"/>
          </p:nvPr>
        </p:nvSpPr>
        <p:spPr>
          <a:xfrm>
            <a:off x="710502" y="2356612"/>
            <a:ext cx="6142582" cy="3416301"/>
          </a:xfrm>
        </p:spPr>
        <p:txBody>
          <a:bodyPr/>
          <a:lstStyle/>
          <a:p>
            <a:r>
              <a:rPr lang="en-US" dirty="0"/>
              <a:t>Compilation process</a:t>
            </a:r>
          </a:p>
          <a:p>
            <a:pPr marL="914400" lvl="1" indent="-457200">
              <a:buFont typeface="+mj-lt"/>
              <a:buAutoNum type="arabicPeriod"/>
            </a:pPr>
            <a:r>
              <a:rPr lang="en-US" dirty="0"/>
              <a:t>Preprocessing</a:t>
            </a:r>
          </a:p>
          <a:p>
            <a:pPr marL="914400" lvl="1" indent="-457200">
              <a:buFont typeface="+mj-lt"/>
              <a:buAutoNum type="arabicPeriod"/>
            </a:pPr>
            <a:r>
              <a:rPr lang="en-US" dirty="0"/>
              <a:t>Compilation</a:t>
            </a:r>
          </a:p>
          <a:p>
            <a:pPr marL="914400" lvl="1" indent="-457200">
              <a:buFont typeface="+mj-lt"/>
              <a:buAutoNum type="arabicPeriod"/>
            </a:pPr>
            <a:r>
              <a:rPr lang="en-US" dirty="0"/>
              <a:t>Assembly</a:t>
            </a:r>
          </a:p>
          <a:p>
            <a:pPr marL="914400" lvl="1" indent="-457200">
              <a:buFont typeface="+mj-lt"/>
              <a:buAutoNum type="arabicPeriod"/>
            </a:pPr>
            <a:r>
              <a:rPr lang="en-US" dirty="0"/>
              <a:t>Linkin</a:t>
            </a:r>
            <a:r>
              <a:rPr lang="en-US" altLang="zh-CN" dirty="0"/>
              <a:t>g</a:t>
            </a:r>
          </a:p>
          <a:p>
            <a:pPr marL="57150" indent="0">
              <a:buNone/>
            </a:pPr>
            <a:r>
              <a:rPr lang="en-US" b="1" dirty="0"/>
              <a:t>Compilation process </a:t>
            </a:r>
            <a:r>
              <a:rPr lang="en-US" dirty="0"/>
              <a:t>- </a:t>
            </a:r>
            <a:r>
              <a:rPr lang="en-US" u="sng" dirty="0">
                <a:hlinkClick r:id="rId7"/>
              </a:rPr>
              <a:t>https://www.calleerlandsson.com/the-four-stages-of-compiling-a-c-program/#preprocessing</a:t>
            </a:r>
            <a:endParaRPr lang="en-US" dirty="0"/>
          </a:p>
          <a:p>
            <a:pPr marL="914400" lvl="1" indent="-457200">
              <a:buFont typeface="+mj-lt"/>
              <a:buAutoNum type="arabicPeriod"/>
            </a:pPr>
            <a:endParaRPr lang="en-US" dirty="0"/>
          </a:p>
        </p:txBody>
      </p:sp>
      <p:pic>
        <p:nvPicPr>
          <p:cNvPr id="10" name="Content Placeholder 9"/>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7256207" y="2287785"/>
            <a:ext cx="3608437" cy="4299827"/>
          </a:xfrm>
        </p:spPr>
      </p:pic>
      <p:pic>
        <p:nvPicPr>
          <p:cNvPr id="3" name="Picture 2"/>
          <p:cNvPicPr>
            <a:picLocks noChangeAspect="1"/>
          </p:cNvPicPr>
          <p:nvPr/>
        </p:nvPicPr>
        <p:blipFill>
          <a:blip r:embed="rId9"/>
          <a:stretch>
            <a:fillRect/>
          </a:stretch>
        </p:blipFill>
        <p:spPr>
          <a:xfrm>
            <a:off x="668456" y="5237226"/>
            <a:ext cx="6040858" cy="1350386"/>
          </a:xfrm>
          <a:prstGeom prst="rect">
            <a:avLst/>
          </a:prstGeom>
        </p:spPr>
      </p:pic>
    </p:spTree>
    <p:extLst>
      <p:ext uri="{BB962C8B-B14F-4D97-AF65-F5344CB8AC3E}">
        <p14:creationId xmlns:p14="http://schemas.microsoft.com/office/powerpoint/2010/main" val="8097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494805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9"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Preprocessing</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895" y="2879408"/>
            <a:ext cx="6600825" cy="3429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948" y="3407653"/>
            <a:ext cx="5933580" cy="3086488"/>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895" y="3560627"/>
            <a:ext cx="5633954" cy="2933514"/>
          </a:xfrm>
          <a:prstGeom prst="rect">
            <a:avLst/>
          </a:prstGeom>
        </p:spPr>
      </p:pic>
    </p:spTree>
    <p:extLst>
      <p:ext uri="{BB962C8B-B14F-4D97-AF65-F5344CB8AC3E}">
        <p14:creationId xmlns:p14="http://schemas.microsoft.com/office/powerpoint/2010/main" val="2126760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18124992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13"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Compilation</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08" y="2766112"/>
            <a:ext cx="5559940" cy="371475"/>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5080" y="2295144"/>
            <a:ext cx="5184648" cy="4549140"/>
          </a:xfrm>
          <a:prstGeom prst="rect">
            <a:avLst/>
          </a:prstGeom>
        </p:spPr>
      </p:pic>
    </p:spTree>
    <p:extLst>
      <p:ext uri="{BB962C8B-B14F-4D97-AF65-F5344CB8AC3E}">
        <p14:creationId xmlns:p14="http://schemas.microsoft.com/office/powerpoint/2010/main" val="3013701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3489091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37"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Assembly &amp; Linking</a:t>
            </a:r>
          </a:p>
        </p:txBody>
      </p:sp>
      <p:pic>
        <p:nvPicPr>
          <p:cNvPr id="6" name="Content Placeholder 5"/>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579293" y="2532596"/>
            <a:ext cx="5181600" cy="297983"/>
          </a:xfrm>
        </p:spPr>
      </p:pic>
      <p:pic>
        <p:nvPicPr>
          <p:cNvPr id="5" name="Content Placeholder 4"/>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7122585" y="2331720"/>
            <a:ext cx="3402159" cy="3688080"/>
          </a:xfr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818" y="3396793"/>
            <a:ext cx="5934075" cy="571500"/>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818" y="5429070"/>
            <a:ext cx="5943600" cy="381000"/>
          </a:xfrm>
          <a:prstGeom prst="rect">
            <a:avLst/>
          </a:prstGeom>
        </p:spPr>
      </p:pic>
    </p:spTree>
    <p:extLst>
      <p:ext uri="{BB962C8B-B14F-4D97-AF65-F5344CB8AC3E}">
        <p14:creationId xmlns:p14="http://schemas.microsoft.com/office/powerpoint/2010/main" val="2945188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841492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63"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5" name="Title 4"/>
          <p:cNvSpPr>
            <a:spLocks noGrp="1"/>
          </p:cNvSpPr>
          <p:nvPr>
            <p:ph type="title"/>
          </p:nvPr>
        </p:nvSpPr>
        <p:spPr/>
        <p:txBody>
          <a:bodyPr/>
          <a:lstStyle/>
          <a:p>
            <a:r>
              <a:rPr lang="en-US" dirty="0"/>
              <a:t>Program control structures</a:t>
            </a:r>
          </a:p>
        </p:txBody>
      </p:sp>
      <p:sp>
        <p:nvSpPr>
          <p:cNvPr id="6" name="Content Placeholder 5"/>
          <p:cNvSpPr>
            <a:spLocks noGrp="1"/>
          </p:cNvSpPr>
          <p:nvPr>
            <p:ph idx="1"/>
          </p:nvPr>
        </p:nvSpPr>
        <p:spPr>
          <a:xfrm>
            <a:off x="983424" y="2220042"/>
            <a:ext cx="8932943" cy="2410951"/>
          </a:xfrm>
        </p:spPr>
        <p:txBody>
          <a:bodyPr>
            <a:normAutofit/>
          </a:bodyPr>
          <a:lstStyle/>
          <a:p>
            <a:r>
              <a:rPr lang="en-US" dirty="0"/>
              <a:t>Sequence, Selection, Iteration</a:t>
            </a:r>
          </a:p>
          <a:p>
            <a:r>
              <a:rPr lang="en-US" dirty="0"/>
              <a:t>An algorithm can be developed to solve any problem by using only these 3 program control structures</a:t>
            </a:r>
          </a:p>
          <a:p>
            <a:r>
              <a:rPr lang="en-US" dirty="0"/>
              <a:t>You will find these structures implemented in many languages</a:t>
            </a:r>
          </a:p>
          <a:p>
            <a:r>
              <a:rPr lang="en-US" dirty="0"/>
              <a:t>Being able to identify them across languages significantly simplifies the task of learning new languages</a:t>
            </a:r>
          </a:p>
          <a:p>
            <a:pPr marL="0" indent="0">
              <a:buNone/>
            </a:pPr>
            <a:endParaRPr lang="en-US" dirty="0"/>
          </a:p>
        </p:txBody>
      </p:sp>
      <p:pic>
        <p:nvPicPr>
          <p:cNvPr id="2" name="Picture 1"/>
          <p:cNvPicPr>
            <a:picLocks noChangeAspect="1"/>
          </p:cNvPicPr>
          <p:nvPr/>
        </p:nvPicPr>
        <p:blipFill>
          <a:blip r:embed="rId7"/>
          <a:stretch>
            <a:fillRect/>
          </a:stretch>
        </p:blipFill>
        <p:spPr>
          <a:xfrm>
            <a:off x="1494503" y="4463845"/>
            <a:ext cx="5653549" cy="2134603"/>
          </a:xfrm>
          <a:prstGeom prst="rect">
            <a:avLst/>
          </a:prstGeom>
        </p:spPr>
      </p:pic>
    </p:spTree>
    <p:extLst>
      <p:ext uri="{BB962C8B-B14F-4D97-AF65-F5344CB8AC3E}">
        <p14:creationId xmlns:p14="http://schemas.microsoft.com/office/powerpoint/2010/main" val="1127192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169879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88"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Sequence</a:t>
            </a:r>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r="65303"/>
          <a:stretch/>
        </p:blipFill>
        <p:spPr>
          <a:xfrm>
            <a:off x="409453" y="4857651"/>
            <a:ext cx="2284586" cy="1027833"/>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3331" y="2362887"/>
            <a:ext cx="3420944" cy="4399935"/>
          </a:xfrm>
          <a:prstGeom prst="rect">
            <a:avLst/>
          </a:prstGeom>
        </p:spPr>
      </p:pic>
      <p:pic>
        <p:nvPicPr>
          <p:cNvPr id="3" name="Picture 2"/>
          <p:cNvPicPr>
            <a:picLocks noChangeAspect="1"/>
          </p:cNvPicPr>
          <p:nvPr/>
        </p:nvPicPr>
        <p:blipFill>
          <a:blip r:embed="rId8"/>
          <a:stretch>
            <a:fillRect/>
          </a:stretch>
        </p:blipFill>
        <p:spPr>
          <a:xfrm>
            <a:off x="3725648" y="692050"/>
            <a:ext cx="2180942" cy="1195744"/>
          </a:xfrm>
          <a:prstGeom prst="rect">
            <a:avLst/>
          </a:prstGeom>
        </p:spPr>
      </p:pic>
      <p:pic>
        <p:nvPicPr>
          <p:cNvPr id="7" name="Picture 6"/>
          <p:cNvPicPr>
            <a:picLocks noChangeAspect="1"/>
          </p:cNvPicPr>
          <p:nvPr/>
        </p:nvPicPr>
        <p:blipFill>
          <a:blip r:embed="rId9"/>
          <a:stretch>
            <a:fillRect/>
          </a:stretch>
        </p:blipFill>
        <p:spPr>
          <a:xfrm>
            <a:off x="341325" y="2458065"/>
            <a:ext cx="3516881" cy="924233"/>
          </a:xfrm>
          <a:prstGeom prst="rect">
            <a:avLst/>
          </a:prstGeom>
        </p:spPr>
      </p:pic>
      <p:pic>
        <p:nvPicPr>
          <p:cNvPr id="9" name="Picture 8"/>
          <p:cNvPicPr>
            <a:picLocks noChangeAspect="1"/>
          </p:cNvPicPr>
          <p:nvPr/>
        </p:nvPicPr>
        <p:blipFill>
          <a:blip r:embed="rId10"/>
          <a:stretch>
            <a:fillRect/>
          </a:stretch>
        </p:blipFill>
        <p:spPr>
          <a:xfrm>
            <a:off x="341326" y="3382298"/>
            <a:ext cx="3516881" cy="1057180"/>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80894" y="2626211"/>
            <a:ext cx="1859748" cy="3873285"/>
          </a:xfrm>
          <a:prstGeom prst="rect">
            <a:avLst/>
          </a:prstGeom>
        </p:spPr>
      </p:pic>
    </p:spTree>
    <p:extLst>
      <p:ext uri="{BB962C8B-B14F-4D97-AF65-F5344CB8AC3E}">
        <p14:creationId xmlns:p14="http://schemas.microsoft.com/office/powerpoint/2010/main" val="2278881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8944282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10"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Selection</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382" y="3154279"/>
            <a:ext cx="4982058" cy="15394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4826" y="2699345"/>
            <a:ext cx="4044992" cy="2885378"/>
          </a:xfrm>
          <a:prstGeom prst="rect">
            <a:avLst/>
          </a:prstGeom>
        </p:spPr>
      </p:pic>
      <p:pic>
        <p:nvPicPr>
          <p:cNvPr id="3" name="Picture 2"/>
          <p:cNvPicPr>
            <a:picLocks noChangeAspect="1"/>
          </p:cNvPicPr>
          <p:nvPr/>
        </p:nvPicPr>
        <p:blipFill>
          <a:blip r:embed="rId8"/>
          <a:stretch>
            <a:fillRect/>
          </a:stretch>
        </p:blipFill>
        <p:spPr>
          <a:xfrm>
            <a:off x="3648219" y="508118"/>
            <a:ext cx="1481804" cy="1638063"/>
          </a:xfrm>
          <a:prstGeom prst="rect">
            <a:avLst/>
          </a:prstGeom>
        </p:spPr>
      </p:pic>
    </p:spTree>
    <p:extLst>
      <p:ext uri="{BB962C8B-B14F-4D97-AF65-F5344CB8AC3E}">
        <p14:creationId xmlns:p14="http://schemas.microsoft.com/office/powerpoint/2010/main" val="24270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168971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8"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Lesson outcomes</a:t>
            </a:r>
          </a:p>
        </p:txBody>
      </p:sp>
      <p:sp>
        <p:nvSpPr>
          <p:cNvPr id="3" name="Content Placeholder 2"/>
          <p:cNvSpPr>
            <a:spLocks noGrp="1"/>
          </p:cNvSpPr>
          <p:nvPr>
            <p:ph idx="1"/>
          </p:nvPr>
        </p:nvSpPr>
        <p:spPr>
          <a:xfrm>
            <a:off x="1154954" y="2603500"/>
            <a:ext cx="9699859" cy="3416300"/>
          </a:xfrm>
        </p:spPr>
        <p:txBody>
          <a:bodyPr>
            <a:normAutofit/>
          </a:bodyPr>
          <a:lstStyle/>
          <a:p>
            <a:pPr lvl="0"/>
            <a:r>
              <a:rPr lang="en-US" dirty="0"/>
              <a:t>Understand course expectations</a:t>
            </a:r>
          </a:p>
          <a:p>
            <a:pPr lvl="0"/>
            <a:r>
              <a:rPr lang="en-US" dirty="0"/>
              <a:t>Understand overall flow of semester</a:t>
            </a:r>
          </a:p>
          <a:p>
            <a:pPr lvl="0"/>
            <a:r>
              <a:rPr lang="en-US" dirty="0"/>
              <a:t>Describe key programming paradigms such as imperative, functional, data-driven, and object-oriented</a:t>
            </a:r>
          </a:p>
          <a:p>
            <a:pPr lvl="0"/>
            <a:r>
              <a:rPr lang="en-US" dirty="0"/>
              <a:t>Explain the advantages and disadvantages of scripted and compiled languages</a:t>
            </a:r>
          </a:p>
          <a:p>
            <a:pPr lvl="0"/>
            <a:r>
              <a:rPr lang="en-US" dirty="0"/>
              <a:t>Describe each of the 3 control structures:  Sequence, selection, and iteration</a:t>
            </a:r>
          </a:p>
          <a:p>
            <a:pPr lvl="0"/>
            <a:r>
              <a:rPr lang="en-US" dirty="0"/>
              <a:t>Identify control structures in various programming languages</a:t>
            </a:r>
          </a:p>
          <a:p>
            <a:pPr lvl="0"/>
            <a:r>
              <a:rPr lang="en-US" dirty="0"/>
              <a:t>Discuss key aspects of structured, unstructured, and tidy data</a:t>
            </a:r>
          </a:p>
          <a:p>
            <a:endParaRPr lang="en-US" dirty="0"/>
          </a:p>
        </p:txBody>
      </p:sp>
    </p:spTree>
    <p:extLst>
      <p:ext uri="{BB962C8B-B14F-4D97-AF65-F5344CB8AC3E}">
        <p14:creationId xmlns:p14="http://schemas.microsoft.com/office/powerpoint/2010/main" val="3950388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16283209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34"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Iteration</a:t>
            </a:r>
            <a:r>
              <a:rPr lang="en-US" altLang="zh-CN" dirty="0"/>
              <a:t>/Loop</a:t>
            </a:r>
            <a:endParaRPr lang="en-U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683" y="2698644"/>
            <a:ext cx="5402093" cy="1044102"/>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7836" y="2492095"/>
            <a:ext cx="3978261" cy="2501302"/>
          </a:xfrm>
          <a:prstGeom prst="rect">
            <a:avLst/>
          </a:prstGeom>
        </p:spPr>
      </p:pic>
      <p:pic>
        <p:nvPicPr>
          <p:cNvPr id="3" name="Picture 2"/>
          <p:cNvPicPr>
            <a:picLocks noChangeAspect="1"/>
          </p:cNvPicPr>
          <p:nvPr/>
        </p:nvPicPr>
        <p:blipFill>
          <a:blip r:embed="rId8"/>
          <a:stretch>
            <a:fillRect/>
          </a:stretch>
        </p:blipFill>
        <p:spPr>
          <a:xfrm>
            <a:off x="4731774" y="609600"/>
            <a:ext cx="1452718" cy="1452718"/>
          </a:xfrm>
          <a:prstGeom prst="rect">
            <a:avLst/>
          </a:prstGeom>
        </p:spPr>
      </p:pic>
    </p:spTree>
    <p:extLst>
      <p:ext uri="{BB962C8B-B14F-4D97-AF65-F5344CB8AC3E}">
        <p14:creationId xmlns:p14="http://schemas.microsoft.com/office/powerpoint/2010/main" val="3893002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2102528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59"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1880616" y="457253"/>
            <a:ext cx="8229600" cy="1219200"/>
          </a:xfrm>
        </p:spPr>
        <p:txBody>
          <a:bodyPr/>
          <a:lstStyle/>
          <a:p>
            <a:r>
              <a:rPr lang="en-US" dirty="0"/>
              <a:t>Data</a:t>
            </a:r>
          </a:p>
        </p:txBody>
      </p:sp>
      <p:sp>
        <p:nvSpPr>
          <p:cNvPr id="3" name="Content Placeholder 2"/>
          <p:cNvSpPr>
            <a:spLocks noGrp="1"/>
          </p:cNvSpPr>
          <p:nvPr>
            <p:ph idx="1"/>
          </p:nvPr>
        </p:nvSpPr>
        <p:spPr>
          <a:xfrm>
            <a:off x="509016" y="2164081"/>
            <a:ext cx="7936894" cy="4525963"/>
          </a:xfrm>
        </p:spPr>
        <p:txBody>
          <a:bodyPr>
            <a:normAutofit/>
          </a:bodyPr>
          <a:lstStyle/>
          <a:p>
            <a:r>
              <a:rPr lang="en-US" dirty="0"/>
              <a:t>Structured vs Unstructured</a:t>
            </a:r>
          </a:p>
          <a:p>
            <a:pPr lvl="1"/>
            <a:r>
              <a:rPr lang="en-US" altLang="zh-CN" dirty="0"/>
              <a:t>Structured</a:t>
            </a:r>
            <a:r>
              <a:rPr lang="zh-CN" altLang="en-US" dirty="0"/>
              <a:t> </a:t>
            </a:r>
            <a:r>
              <a:rPr lang="en-US" altLang="zh-CN" dirty="0"/>
              <a:t>data:</a:t>
            </a:r>
            <a:r>
              <a:rPr lang="zh-CN" altLang="en-US" dirty="0"/>
              <a:t> </a:t>
            </a:r>
            <a:r>
              <a:rPr lang="en-US" dirty="0"/>
              <a:t>Structured data is data that has a prescribed format, e.g. tabular data consisting of rows and columns of numerical data, </a:t>
            </a:r>
            <a:r>
              <a:rPr lang="en-US" altLang="zh-CN" dirty="0"/>
              <a:t>dates,</a:t>
            </a:r>
            <a:r>
              <a:rPr lang="zh-CN" altLang="en-US" dirty="0"/>
              <a:t> </a:t>
            </a:r>
            <a:r>
              <a:rPr lang="en-US" altLang="zh-CN" dirty="0"/>
              <a:t>product</a:t>
            </a:r>
            <a:r>
              <a:rPr lang="zh-CN" altLang="en-US" dirty="0"/>
              <a:t> </a:t>
            </a:r>
            <a:r>
              <a:rPr lang="en-US" altLang="zh-CN" dirty="0"/>
              <a:t>prices,</a:t>
            </a:r>
            <a:r>
              <a:rPr lang="zh-CN" altLang="en-US" dirty="0"/>
              <a:t> </a:t>
            </a:r>
            <a:r>
              <a:rPr lang="en-US" altLang="zh-CN" dirty="0" err="1"/>
              <a:t>etc</a:t>
            </a:r>
            <a:endParaRPr lang="en-US" dirty="0"/>
          </a:p>
          <a:p>
            <a:pPr lvl="1"/>
            <a:r>
              <a:rPr lang="en-US" altLang="zh-CN" dirty="0"/>
              <a:t>Unstructured</a:t>
            </a:r>
            <a:r>
              <a:rPr lang="zh-CN" altLang="en-US" dirty="0"/>
              <a:t> </a:t>
            </a:r>
            <a:r>
              <a:rPr lang="en-US" altLang="zh-CN" dirty="0"/>
              <a:t>data:</a:t>
            </a:r>
            <a:r>
              <a:rPr lang="zh-CN" altLang="en-US" dirty="0"/>
              <a:t> </a:t>
            </a:r>
            <a:r>
              <a:rPr lang="en-US" dirty="0"/>
              <a:t>data that is not in a prescribed format</a:t>
            </a:r>
            <a:r>
              <a:rPr lang="en-US" altLang="zh-CN" dirty="0"/>
              <a:t>,</a:t>
            </a:r>
            <a:r>
              <a:rPr lang="zh-CN" altLang="en-US" dirty="0"/>
              <a:t> </a:t>
            </a:r>
            <a:r>
              <a:rPr lang="en-US" altLang="zh-CN" dirty="0" err="1"/>
              <a:t>eg</a:t>
            </a:r>
            <a:r>
              <a:rPr lang="en-US" altLang="zh-CN" dirty="0"/>
              <a:t>:</a:t>
            </a:r>
            <a:r>
              <a:rPr lang="zh-CN" altLang="en-US" dirty="0"/>
              <a:t> </a:t>
            </a:r>
            <a:r>
              <a:rPr lang="en-US" altLang="zh-CN" dirty="0"/>
              <a:t>media,</a:t>
            </a:r>
            <a:r>
              <a:rPr lang="zh-CN" altLang="en-US" dirty="0"/>
              <a:t> </a:t>
            </a:r>
            <a:r>
              <a:rPr lang="en-US" altLang="zh-CN" dirty="0"/>
              <a:t>text</a:t>
            </a:r>
            <a:r>
              <a:rPr lang="zh-CN" altLang="en-US" dirty="0"/>
              <a:t> </a:t>
            </a:r>
            <a:r>
              <a:rPr lang="en-US" altLang="zh-CN" dirty="0"/>
              <a:t>file,</a:t>
            </a:r>
            <a:r>
              <a:rPr lang="zh-CN" altLang="en-US" dirty="0"/>
              <a:t> </a:t>
            </a:r>
            <a:endParaRPr lang="en-US" altLang="zh-CN" dirty="0"/>
          </a:p>
          <a:p>
            <a:r>
              <a:rPr lang="en-US" dirty="0"/>
              <a:t> “Tidy” Data</a:t>
            </a:r>
          </a:p>
          <a:p>
            <a:pPr lvl="1"/>
            <a:r>
              <a:rPr lang="en-US" altLang="zh-CN" dirty="0"/>
              <a:t>Canvas</a:t>
            </a:r>
            <a:r>
              <a:rPr lang="zh-CN" altLang="en-US" dirty="0"/>
              <a:t> </a:t>
            </a:r>
            <a:r>
              <a:rPr lang="en-US" altLang="zh-CN" dirty="0"/>
              <a:t>Module</a:t>
            </a:r>
            <a:r>
              <a:rPr lang="zh-CN" altLang="en-US" dirty="0"/>
              <a:t> </a:t>
            </a:r>
            <a:r>
              <a:rPr lang="en-US" altLang="zh-CN" dirty="0"/>
              <a:t>1:</a:t>
            </a:r>
            <a:r>
              <a:rPr lang="zh-CN" altLang="en-US" dirty="0"/>
              <a:t> </a:t>
            </a:r>
            <a:r>
              <a:rPr lang="en-US" dirty="0" err="1"/>
              <a:t>Wickham_tidy-data.pdf</a:t>
            </a:r>
            <a:endParaRPr lang="en-US" dirty="0"/>
          </a:p>
          <a:p>
            <a:endParaRPr lang="en-US" dirty="0"/>
          </a:p>
          <a:p>
            <a:pPr marL="406400" lvl="1"/>
            <a:endParaRPr lang="en-US" dirty="0"/>
          </a:p>
          <a:p>
            <a:endParaRPr lang="en-US" dirty="0"/>
          </a:p>
        </p:txBody>
      </p:sp>
    </p:spTree>
    <p:extLst>
      <p:ext uri="{BB962C8B-B14F-4D97-AF65-F5344CB8AC3E}">
        <p14:creationId xmlns:p14="http://schemas.microsoft.com/office/powerpoint/2010/main" val="2580002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2102528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10"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1880616" y="457253"/>
            <a:ext cx="8229600" cy="1219200"/>
          </a:xfrm>
        </p:spPr>
        <p:txBody>
          <a:bodyPr/>
          <a:lstStyle/>
          <a:p>
            <a:r>
              <a:rPr lang="en-US" dirty="0"/>
              <a:t>Data</a:t>
            </a:r>
          </a:p>
        </p:txBody>
      </p:sp>
      <p:sp>
        <p:nvSpPr>
          <p:cNvPr id="3" name="Content Placeholder 2"/>
          <p:cNvSpPr>
            <a:spLocks noGrp="1"/>
          </p:cNvSpPr>
          <p:nvPr>
            <p:ph idx="1"/>
          </p:nvPr>
        </p:nvSpPr>
        <p:spPr>
          <a:xfrm>
            <a:off x="509016" y="2164081"/>
            <a:ext cx="5395508" cy="4525963"/>
          </a:xfrm>
        </p:spPr>
        <p:txBody>
          <a:bodyPr>
            <a:normAutofit/>
          </a:bodyPr>
          <a:lstStyle/>
          <a:p>
            <a:r>
              <a:rPr lang="en-US" dirty="0"/>
              <a:t>Sources of Data:</a:t>
            </a:r>
          </a:p>
          <a:p>
            <a:pPr marL="406400" lvl="1"/>
            <a:r>
              <a:rPr lang="en-US" dirty="0">
                <a:hlinkClick r:id="rId6"/>
              </a:rPr>
              <a:t>https://www.data.gov/</a:t>
            </a:r>
            <a:r>
              <a:rPr lang="en-US" dirty="0"/>
              <a:t>  </a:t>
            </a:r>
          </a:p>
          <a:p>
            <a:pPr marL="406400" lvl="1"/>
            <a:r>
              <a:rPr lang="en-US" dirty="0">
                <a:hlinkClick r:id="rId7"/>
              </a:rPr>
              <a:t>http://data.worldbank.org/</a:t>
            </a:r>
            <a:r>
              <a:rPr lang="en-US" dirty="0"/>
              <a:t> </a:t>
            </a:r>
          </a:p>
          <a:p>
            <a:pPr marL="406400" lvl="1"/>
            <a:r>
              <a:rPr lang="en-US" dirty="0">
                <a:hlinkClick r:id="rId8"/>
              </a:rPr>
              <a:t>http://data.un.org/</a:t>
            </a:r>
            <a:r>
              <a:rPr lang="en-US" dirty="0"/>
              <a:t> </a:t>
            </a:r>
          </a:p>
          <a:p>
            <a:pPr marL="406400" lvl="1"/>
            <a:r>
              <a:rPr lang="en-US" dirty="0">
                <a:hlinkClick r:id="rId9"/>
              </a:rPr>
              <a:t>http://mlr.cs.umass.edu/ml/index.html</a:t>
            </a:r>
            <a:r>
              <a:rPr lang="en-US" dirty="0"/>
              <a:t> </a:t>
            </a:r>
          </a:p>
          <a:p>
            <a:pPr marL="406400" lvl="1"/>
            <a:r>
              <a:rPr lang="en-US" dirty="0">
                <a:hlinkClick r:id="rId10"/>
              </a:rPr>
              <a:t>http://www.kdnuggets.com/datasets/index.html</a:t>
            </a:r>
            <a:r>
              <a:rPr lang="en-US" dirty="0"/>
              <a:t> </a:t>
            </a:r>
          </a:p>
          <a:p>
            <a:pPr marL="406400" lvl="1"/>
            <a:r>
              <a:rPr lang="en-US" dirty="0">
                <a:hlinkClick r:id="rId11"/>
              </a:rPr>
              <a:t>http://www.statsci.org/datasets.html</a:t>
            </a:r>
            <a:r>
              <a:rPr lang="en-US" dirty="0"/>
              <a:t> </a:t>
            </a:r>
          </a:p>
          <a:p>
            <a:pPr marL="406400" lvl="1"/>
            <a:r>
              <a:rPr lang="en-US" dirty="0"/>
              <a:t>And many, many more</a:t>
            </a:r>
          </a:p>
          <a:p>
            <a:pPr marL="406400" lvl="1"/>
            <a:endParaRPr lang="en-US" dirty="0"/>
          </a:p>
          <a:p>
            <a:endParaRPr lang="en-US" dirty="0"/>
          </a:p>
        </p:txBody>
      </p:sp>
      <p:pic>
        <p:nvPicPr>
          <p:cNvPr id="3074"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63477" y="2505485"/>
            <a:ext cx="3359087" cy="325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182442" y="5835084"/>
            <a:ext cx="4800600" cy="461665"/>
          </a:xfrm>
          <a:prstGeom prst="rect">
            <a:avLst/>
          </a:prstGeom>
          <a:noFill/>
        </p:spPr>
        <p:txBody>
          <a:bodyPr wrap="square" rtlCol="0">
            <a:spAutoFit/>
          </a:bodyPr>
          <a:lstStyle/>
          <a:p>
            <a:r>
              <a:rPr lang="en-US" sz="1200" dirty="0"/>
              <a:t>This figure is from a </a:t>
            </a:r>
            <a:r>
              <a:rPr lang="en-US" sz="1200" b="1" u="sng" dirty="0"/>
              <a:t>2010 </a:t>
            </a:r>
            <a:r>
              <a:rPr lang="en-US" sz="1200" dirty="0"/>
              <a:t>article in The Economist.  Retrieved online from: </a:t>
            </a:r>
            <a:r>
              <a:rPr lang="en-US" sz="1200" dirty="0">
                <a:hlinkClick r:id="rId13"/>
              </a:rPr>
              <a:t>http://www.economist.com/node/15557443</a:t>
            </a:r>
            <a:r>
              <a:rPr lang="en-US" sz="1200" dirty="0"/>
              <a:t>  May 9, 2017</a:t>
            </a:r>
          </a:p>
        </p:txBody>
      </p:sp>
    </p:spTree>
    <p:extLst>
      <p:ext uri="{BB962C8B-B14F-4D97-AF65-F5344CB8AC3E}">
        <p14:creationId xmlns:p14="http://schemas.microsoft.com/office/powerpoint/2010/main" val="2011262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98" y="629265"/>
            <a:ext cx="5132438" cy="1622322"/>
          </a:xfrm>
        </p:spPr>
        <p:txBody>
          <a:bodyPr vert="horz" lIns="91440" tIns="45720" rIns="91440" bIns="45720" rtlCol="0" anchor="ctr">
            <a:normAutofit/>
          </a:bodyPr>
          <a:lstStyle/>
          <a:p>
            <a:r>
              <a:rPr lang="en-US" b="0" i="0" kern="1200">
                <a:solidFill>
                  <a:srgbClr val="EBEBEB"/>
                </a:solidFill>
                <a:latin typeface="+mj-lt"/>
                <a:ea typeface="+mj-ea"/>
                <a:cs typeface="+mj-cs"/>
              </a:rPr>
              <a:t>Java</a:t>
            </a:r>
            <a:endParaRPr lang="en-US" b="0" i="0" kern="1200" dirty="0">
              <a:solidFill>
                <a:srgbClr val="EBEBEB"/>
              </a:solidFill>
              <a:latin typeface="+mj-lt"/>
              <a:ea typeface="+mj-ea"/>
              <a:cs typeface="+mj-cs"/>
            </a:endParaRPr>
          </a:p>
        </p:txBody>
      </p:sp>
      <p:pic>
        <p:nvPicPr>
          <p:cNvPr id="7" name="Picture 6">
            <a:extLst>
              <a:ext uri="{FF2B5EF4-FFF2-40B4-BE49-F238E27FC236}">
                <a16:creationId xmlns:a16="http://schemas.microsoft.com/office/drawing/2014/main" id="{EBAC9BC3-CE5A-C94C-BF6C-C2EE8A751BD9}"/>
              </a:ext>
            </a:extLst>
          </p:cNvPr>
          <p:cNvPicPr>
            <a:picLocks noChangeAspect="1"/>
          </p:cNvPicPr>
          <p:nvPr/>
        </p:nvPicPr>
        <p:blipFill>
          <a:blip r:embed="rId2"/>
          <a:stretch>
            <a:fillRect/>
          </a:stretch>
        </p:blipFill>
        <p:spPr>
          <a:xfrm>
            <a:off x="6724195" y="3199422"/>
            <a:ext cx="4828707" cy="2619573"/>
          </a:xfrm>
          <a:prstGeom prst="rect">
            <a:avLst/>
          </a:prstGeom>
        </p:spPr>
      </p:pic>
      <p:sp>
        <p:nvSpPr>
          <p:cNvPr id="3" name="Content Placeholder 2"/>
          <p:cNvSpPr>
            <a:spLocks noGrp="1"/>
          </p:cNvSpPr>
          <p:nvPr>
            <p:ph sz="half" idx="1"/>
          </p:nvPr>
        </p:nvSpPr>
        <p:spPr>
          <a:xfrm>
            <a:off x="639098" y="2418735"/>
            <a:ext cx="5132439" cy="3811742"/>
          </a:xfrm>
        </p:spPr>
        <p:txBody>
          <a:bodyPr vert="horz" lIns="91440" tIns="45720" rIns="91440" bIns="45720" rtlCol="0" anchor="ctr">
            <a:normAutofit/>
          </a:bodyPr>
          <a:lstStyle/>
          <a:p>
            <a:r>
              <a:rPr lang="en-US" dirty="0">
                <a:solidFill>
                  <a:schemeClr val="tx1"/>
                </a:solidFill>
              </a:rPr>
              <a:t>High level, robust, secure, object- oriented</a:t>
            </a:r>
            <a:r>
              <a:rPr lang="en-US" altLang="zh-CN" dirty="0">
                <a:solidFill>
                  <a:schemeClr val="tx1"/>
                </a:solidFill>
              </a:rPr>
              <a:t> language</a:t>
            </a:r>
            <a:endParaRPr lang="en-US" dirty="0">
              <a:solidFill>
                <a:schemeClr val="tx1"/>
              </a:solidFill>
            </a:endParaRPr>
          </a:p>
          <a:p>
            <a:r>
              <a:rPr lang="en-US" dirty="0">
                <a:solidFill>
                  <a:schemeClr val="tx1"/>
                </a:solidFill>
              </a:rPr>
              <a:t>Platform independent due to JVM</a:t>
            </a:r>
            <a:r>
              <a:rPr lang="en-US" altLang="zh-CN" dirty="0">
                <a:solidFill>
                  <a:schemeClr val="tx1"/>
                </a:solidFill>
              </a:rPr>
              <a:t>(JAVA Virtual Machine)</a:t>
            </a:r>
            <a:endParaRPr lang="en-US" dirty="0">
              <a:solidFill>
                <a:schemeClr val="tx1"/>
              </a:solidFill>
            </a:endParaRPr>
          </a:p>
          <a:p>
            <a:r>
              <a:rPr lang="en-US" dirty="0">
                <a:solidFill>
                  <a:schemeClr val="tx1"/>
                </a:solidFill>
              </a:rPr>
              <a:t>Java Runtime Environment (JRE) is Java’s platform</a:t>
            </a:r>
          </a:p>
        </p:txBody>
      </p:sp>
    </p:spTree>
    <p:extLst>
      <p:ext uri="{BB962C8B-B14F-4D97-AF65-F5344CB8AC3E}">
        <p14:creationId xmlns:p14="http://schemas.microsoft.com/office/powerpoint/2010/main" val="3143290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15B3-571F-6E46-8F29-0CE82B1A5B33}"/>
              </a:ext>
            </a:extLst>
          </p:cNvPr>
          <p:cNvSpPr>
            <a:spLocks noGrp="1"/>
          </p:cNvSpPr>
          <p:nvPr>
            <p:ph type="title"/>
          </p:nvPr>
        </p:nvSpPr>
        <p:spPr/>
        <p:txBody>
          <a:bodyPr/>
          <a:lstStyle/>
          <a:p>
            <a:r>
              <a:rPr lang="en-US" altLang="zh-CN" dirty="0"/>
              <a:t>Java</a:t>
            </a:r>
            <a:endParaRPr lang="en-US" dirty="0"/>
          </a:p>
        </p:txBody>
      </p:sp>
      <p:sp>
        <p:nvSpPr>
          <p:cNvPr id="3" name="Content Placeholder 2">
            <a:extLst>
              <a:ext uri="{FF2B5EF4-FFF2-40B4-BE49-F238E27FC236}">
                <a16:creationId xmlns:a16="http://schemas.microsoft.com/office/drawing/2014/main" id="{A693E102-9812-1C47-BF1A-BCF9F7A833CF}"/>
              </a:ext>
            </a:extLst>
          </p:cNvPr>
          <p:cNvSpPr>
            <a:spLocks noGrp="1"/>
          </p:cNvSpPr>
          <p:nvPr>
            <p:ph sz="half" idx="1"/>
          </p:nvPr>
        </p:nvSpPr>
        <p:spPr>
          <a:xfrm>
            <a:off x="1154954" y="2603500"/>
            <a:ext cx="9382948" cy="3416301"/>
          </a:xfrm>
        </p:spPr>
        <p:txBody>
          <a:bodyPr/>
          <a:lstStyle/>
          <a:p>
            <a:r>
              <a:rPr lang="en-US" altLang="zh-CN" dirty="0"/>
              <a:t>Setting</a:t>
            </a:r>
            <a:r>
              <a:rPr lang="zh-CN" altLang="en-US" dirty="0"/>
              <a:t> </a:t>
            </a:r>
            <a:r>
              <a:rPr lang="en-US" altLang="zh-CN" dirty="0"/>
              <a:t>up</a:t>
            </a:r>
            <a:r>
              <a:rPr lang="zh-CN" altLang="en-US" dirty="0"/>
              <a:t> </a:t>
            </a:r>
            <a:r>
              <a:rPr lang="en-US" altLang="zh-CN" dirty="0"/>
              <a:t>your</a:t>
            </a:r>
            <a:r>
              <a:rPr lang="zh-CN" altLang="en-US" dirty="0"/>
              <a:t> </a:t>
            </a:r>
            <a:r>
              <a:rPr lang="en-US" altLang="zh-CN" dirty="0"/>
              <a:t>development</a:t>
            </a:r>
            <a:r>
              <a:rPr lang="zh-CN" altLang="en-US" dirty="0"/>
              <a:t> </a:t>
            </a:r>
            <a:r>
              <a:rPr lang="en-US" altLang="zh-CN" dirty="0"/>
              <a:t>environment</a:t>
            </a:r>
            <a:r>
              <a:rPr lang="zh-CN" altLang="en-US" dirty="0"/>
              <a:t> </a:t>
            </a:r>
            <a:endParaRPr lang="en-US" altLang="zh-CN" dirty="0"/>
          </a:p>
          <a:p>
            <a:pPr marL="800100" lvl="1" indent="-342900">
              <a:buFont typeface="+mj-lt"/>
              <a:buAutoNum type="arabicPeriod"/>
            </a:pPr>
            <a:r>
              <a:rPr lang="en-US" dirty="0"/>
              <a:t>installing the Java Development Kit, JDK </a:t>
            </a:r>
          </a:p>
          <a:p>
            <a:pPr marL="1200150" lvl="2" indent="-342900"/>
            <a:r>
              <a:rPr lang="en-US" dirty="0">
                <a:hlinkClick r:id="rId2"/>
              </a:rPr>
              <a:t>https://www.oracle.com/java/technologies/javase-jdk14-downloads.html</a:t>
            </a:r>
            <a:endParaRPr lang="en-US" dirty="0"/>
          </a:p>
          <a:p>
            <a:pPr marL="800100" lvl="1" indent="-342900">
              <a:buFont typeface="+mj-lt"/>
              <a:buAutoNum type="arabicPeriod"/>
            </a:pPr>
            <a:r>
              <a:rPr lang="en-US" altLang="zh-CN" dirty="0"/>
              <a:t>Installing</a:t>
            </a:r>
            <a:r>
              <a:rPr lang="zh-CN" altLang="en-US" dirty="0"/>
              <a:t> </a:t>
            </a:r>
            <a:r>
              <a:rPr lang="en-US" altLang="zh-CN" dirty="0"/>
              <a:t>IDE(</a:t>
            </a:r>
            <a:r>
              <a:rPr lang="en-US" dirty="0"/>
              <a:t>Integrated Development Environment</a:t>
            </a:r>
            <a:r>
              <a:rPr lang="en-US" altLang="zh-CN" dirty="0"/>
              <a:t>)</a:t>
            </a:r>
          </a:p>
          <a:p>
            <a:pPr marL="1200150" lvl="2" indent="-342900"/>
            <a:r>
              <a:rPr lang="en-US" dirty="0">
                <a:hlinkClick r:id="rId3"/>
              </a:rPr>
              <a:t>https://www.eclipse.org/downloads/</a:t>
            </a:r>
            <a:endParaRPr lang="en-US" dirty="0"/>
          </a:p>
        </p:txBody>
      </p:sp>
    </p:spTree>
    <p:extLst>
      <p:ext uri="{BB962C8B-B14F-4D97-AF65-F5344CB8AC3E}">
        <p14:creationId xmlns:p14="http://schemas.microsoft.com/office/powerpoint/2010/main" val="2792650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98" y="629265"/>
            <a:ext cx="5132438" cy="1622322"/>
          </a:xfrm>
        </p:spPr>
        <p:txBody>
          <a:bodyPr>
            <a:normAutofit/>
          </a:bodyPr>
          <a:lstStyle/>
          <a:p>
            <a:r>
              <a:rPr lang="en-US">
                <a:solidFill>
                  <a:srgbClr val="EBEBEB"/>
                </a:solidFill>
              </a:rPr>
              <a:t>Python – what is it?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23" y="2694917"/>
            <a:ext cx="4828707" cy="3259377"/>
          </a:xfrm>
          <a:prstGeom prst="rect">
            <a:avLst/>
          </a:prstGeom>
        </p:spPr>
      </p:pic>
      <p:sp>
        <p:nvSpPr>
          <p:cNvPr id="3" name="Content Placeholder 2"/>
          <p:cNvSpPr>
            <a:spLocks noGrp="1"/>
          </p:cNvSpPr>
          <p:nvPr>
            <p:ph idx="1"/>
          </p:nvPr>
        </p:nvSpPr>
        <p:spPr>
          <a:xfrm>
            <a:off x="639098" y="2418735"/>
            <a:ext cx="5132439" cy="3811742"/>
          </a:xfrm>
        </p:spPr>
        <p:txBody>
          <a:bodyPr anchor="ctr">
            <a:normAutofit/>
          </a:bodyPr>
          <a:lstStyle/>
          <a:p>
            <a:r>
              <a:rPr lang="en-US" dirty="0">
                <a:solidFill>
                  <a:schemeClr val="tx1"/>
                </a:solidFill>
              </a:rPr>
              <a:t>General purpose interpreted language</a:t>
            </a:r>
          </a:p>
          <a:p>
            <a:r>
              <a:rPr lang="en-US" dirty="0">
                <a:solidFill>
                  <a:schemeClr val="tx1"/>
                </a:solidFill>
              </a:rPr>
              <a:t>It is interactive </a:t>
            </a:r>
          </a:p>
          <a:p>
            <a:r>
              <a:rPr lang="en-US" dirty="0">
                <a:solidFill>
                  <a:schemeClr val="tx1"/>
                </a:solidFill>
              </a:rPr>
              <a:t>Object oriented and high-level programming language</a:t>
            </a:r>
          </a:p>
          <a:p>
            <a:r>
              <a:rPr lang="en-US" dirty="0">
                <a:solidFill>
                  <a:schemeClr val="tx1"/>
                </a:solidFill>
              </a:rPr>
              <a:t>Invented by Guido van Rossum in 1990</a:t>
            </a:r>
          </a:p>
        </p:txBody>
      </p:sp>
    </p:spTree>
    <p:extLst>
      <p:ext uri="{BB962C8B-B14F-4D97-AF65-F5344CB8AC3E}">
        <p14:creationId xmlns:p14="http://schemas.microsoft.com/office/powerpoint/2010/main" val="3386881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701F-493B-6949-A1E2-1A0F0FC1A30D}"/>
              </a:ext>
            </a:extLst>
          </p:cNvPr>
          <p:cNvSpPr>
            <a:spLocks noGrp="1"/>
          </p:cNvSpPr>
          <p:nvPr>
            <p:ph type="title"/>
          </p:nvPr>
        </p:nvSpPr>
        <p:spPr/>
        <p:txBody>
          <a:bodyPr/>
          <a:lstStyle/>
          <a:p>
            <a:r>
              <a:rPr lang="en-US" dirty="0"/>
              <a:t>Spyder</a:t>
            </a:r>
          </a:p>
        </p:txBody>
      </p:sp>
      <p:sp>
        <p:nvSpPr>
          <p:cNvPr id="3" name="Content Placeholder 2">
            <a:extLst>
              <a:ext uri="{FF2B5EF4-FFF2-40B4-BE49-F238E27FC236}">
                <a16:creationId xmlns:a16="http://schemas.microsoft.com/office/drawing/2014/main" id="{99EC51B2-7D21-E640-87B1-965ED413E81D}"/>
              </a:ext>
            </a:extLst>
          </p:cNvPr>
          <p:cNvSpPr>
            <a:spLocks noGrp="1"/>
          </p:cNvSpPr>
          <p:nvPr>
            <p:ph idx="1"/>
          </p:nvPr>
        </p:nvSpPr>
        <p:spPr/>
        <p:txBody>
          <a:bodyPr>
            <a:normAutofit fontScale="92500" lnSpcReduction="20000"/>
          </a:bodyPr>
          <a:lstStyle/>
          <a:p>
            <a:r>
              <a:rPr lang="en-US" dirty="0"/>
              <a:t>Spyder is written completely in Python </a:t>
            </a:r>
          </a:p>
          <a:p>
            <a:r>
              <a:rPr lang="en-US" dirty="0"/>
              <a:t>It is designed by scientists and is exclusively for scientists, data analysts and engineers </a:t>
            </a:r>
          </a:p>
          <a:p>
            <a:r>
              <a:rPr lang="en-US" dirty="0"/>
              <a:t>Spyder is also know as Scientific Python Development IDE(Integrated development environment)</a:t>
            </a:r>
          </a:p>
          <a:p>
            <a:r>
              <a:rPr lang="en-US" dirty="0"/>
              <a:t>Installation(download Spyder with Anaconda)</a:t>
            </a:r>
          </a:p>
          <a:p>
            <a:pPr marL="800100" lvl="1" indent="-342900">
              <a:buFont typeface="+mj-lt"/>
              <a:buAutoNum type="arabicPeriod"/>
            </a:pPr>
            <a:r>
              <a:rPr lang="en-US" dirty="0">
                <a:hlinkClick r:id="rId2"/>
              </a:rPr>
              <a:t>https://www.anaconda.com/products/individual</a:t>
            </a:r>
            <a:endParaRPr lang="en-US" dirty="0"/>
          </a:p>
          <a:p>
            <a:pPr marL="800100" lvl="1" indent="-342900">
              <a:buFont typeface="+mj-lt"/>
              <a:buAutoNum type="arabicPeriod"/>
            </a:pPr>
            <a:r>
              <a:rPr lang="en-US" dirty="0"/>
              <a:t>Click on the Download option </a:t>
            </a:r>
          </a:p>
          <a:p>
            <a:pPr marL="800100" lvl="1" indent="-342900">
              <a:buFont typeface="+mj-lt"/>
              <a:buAutoNum type="arabicPeriod"/>
            </a:pPr>
            <a:r>
              <a:rPr lang="en-US" dirty="0"/>
              <a:t>Choose the version that is suitable for your computer and click on download </a:t>
            </a:r>
          </a:p>
          <a:p>
            <a:pPr marL="800100" lvl="1" indent="-342900">
              <a:buFont typeface="+mj-lt"/>
              <a:buAutoNum type="arabicPeriod"/>
            </a:pPr>
            <a:r>
              <a:rPr lang="en-US" dirty="0"/>
              <a:t>Complete the Setup and click on Finish </a:t>
            </a:r>
          </a:p>
          <a:p>
            <a:pPr marL="800100" lvl="1" indent="-342900">
              <a:buFont typeface="+mj-lt"/>
              <a:buAutoNum type="arabicPeriod"/>
            </a:pPr>
            <a:r>
              <a:rPr lang="en-US" dirty="0"/>
              <a:t>Launch Spyder From the Anaconda Navigator</a:t>
            </a:r>
          </a:p>
        </p:txBody>
      </p:sp>
    </p:spTree>
    <p:extLst>
      <p:ext uri="{BB962C8B-B14F-4D97-AF65-F5344CB8AC3E}">
        <p14:creationId xmlns:p14="http://schemas.microsoft.com/office/powerpoint/2010/main" val="9769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4031837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71"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Flow of the semester</a:t>
            </a:r>
          </a:p>
        </p:txBody>
      </p:sp>
      <p:sp>
        <p:nvSpPr>
          <p:cNvPr id="3" name="Content Placeholder 2"/>
          <p:cNvSpPr>
            <a:spLocks noGrp="1"/>
          </p:cNvSpPr>
          <p:nvPr>
            <p:ph idx="1"/>
          </p:nvPr>
        </p:nvSpPr>
        <p:spPr/>
        <p:txBody>
          <a:bodyPr>
            <a:normAutofit/>
          </a:bodyPr>
          <a:lstStyle/>
          <a:p>
            <a:pPr lvl="0"/>
            <a:r>
              <a:rPr lang="en-US" dirty="0"/>
              <a:t>Programming concepts</a:t>
            </a:r>
          </a:p>
          <a:p>
            <a:pPr lvl="1"/>
            <a:r>
              <a:rPr lang="en-US" dirty="0"/>
              <a:t>Roughly 4 blocks based programming paradigms</a:t>
            </a:r>
          </a:p>
          <a:p>
            <a:pPr lvl="1"/>
            <a:r>
              <a:rPr lang="en-US" dirty="0"/>
              <a:t>Languages</a:t>
            </a:r>
          </a:p>
          <a:p>
            <a:pPr lvl="1"/>
            <a:r>
              <a:rPr lang="en-US" dirty="0"/>
              <a:t>Control structures</a:t>
            </a:r>
          </a:p>
          <a:p>
            <a:pPr lvl="1"/>
            <a:r>
              <a:rPr lang="en-US" dirty="0"/>
              <a:t>Data</a:t>
            </a:r>
          </a:p>
          <a:p>
            <a:pPr lvl="0"/>
            <a:r>
              <a:rPr lang="en-US" dirty="0"/>
              <a:t>Computing environment</a:t>
            </a:r>
          </a:p>
          <a:p>
            <a:pPr lvl="1"/>
            <a:r>
              <a:rPr lang="en-US" dirty="0"/>
              <a:t>Hardware &amp; Software</a:t>
            </a:r>
          </a:p>
          <a:p>
            <a:pPr lvl="1"/>
            <a:r>
              <a:rPr lang="en-US" dirty="0"/>
              <a:t>Software version control</a:t>
            </a:r>
          </a:p>
          <a:p>
            <a:pPr marL="0" indent="0">
              <a:buNone/>
            </a:pPr>
            <a:endParaRPr lang="en-US" dirty="0"/>
          </a:p>
        </p:txBody>
      </p:sp>
    </p:spTree>
    <p:extLst>
      <p:ext uri="{BB962C8B-B14F-4D97-AF65-F5344CB8AC3E}">
        <p14:creationId xmlns:p14="http://schemas.microsoft.com/office/powerpoint/2010/main" val="1127281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394793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45"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Flow of the semester (</a:t>
            </a:r>
            <a:r>
              <a:rPr lang="en-US" dirty="0" err="1"/>
              <a:t>con’t</a:t>
            </a:r>
            <a:r>
              <a:rPr lang="en-US" dirty="0"/>
              <a:t>)</a:t>
            </a:r>
          </a:p>
        </p:txBody>
      </p:sp>
      <p:sp>
        <p:nvSpPr>
          <p:cNvPr id="3" name="Content Placeholder 2"/>
          <p:cNvSpPr>
            <a:spLocks noGrp="1"/>
          </p:cNvSpPr>
          <p:nvPr>
            <p:ph idx="1"/>
          </p:nvPr>
        </p:nvSpPr>
        <p:spPr/>
        <p:txBody>
          <a:bodyPr>
            <a:normAutofit/>
          </a:bodyPr>
          <a:lstStyle/>
          <a:p>
            <a:pPr lvl="0"/>
            <a:r>
              <a:rPr lang="en-US" dirty="0"/>
              <a:t>Paradigm discussion</a:t>
            </a:r>
          </a:p>
          <a:p>
            <a:pPr lvl="1"/>
            <a:r>
              <a:rPr lang="en-US" dirty="0"/>
              <a:t>Declarative</a:t>
            </a:r>
          </a:p>
          <a:p>
            <a:pPr lvl="1"/>
            <a:r>
              <a:rPr lang="en-US" dirty="0"/>
              <a:t>Imperative</a:t>
            </a:r>
          </a:p>
          <a:p>
            <a:pPr lvl="1"/>
            <a:r>
              <a:rPr lang="en-US" dirty="0"/>
              <a:t>Object oriented</a:t>
            </a:r>
          </a:p>
          <a:p>
            <a:pPr lvl="1"/>
            <a:r>
              <a:rPr lang="en-US" dirty="0"/>
              <a:t>Event driven</a:t>
            </a:r>
          </a:p>
          <a:p>
            <a:pPr lvl="0"/>
            <a:r>
              <a:rPr lang="en-US" altLang="zh-CN" dirty="0"/>
              <a:t>2</a:t>
            </a:r>
            <a:r>
              <a:rPr lang="zh-CN" altLang="en-US" dirty="0"/>
              <a:t> </a:t>
            </a:r>
            <a:r>
              <a:rPr lang="en-US" altLang="zh-CN" dirty="0"/>
              <a:t>homework</a:t>
            </a:r>
            <a:r>
              <a:rPr lang="zh-CN" altLang="en-US" dirty="0"/>
              <a:t> </a:t>
            </a:r>
            <a:r>
              <a:rPr lang="en-US" altLang="zh-CN" dirty="0"/>
              <a:t>assignments,</a:t>
            </a:r>
            <a:r>
              <a:rPr lang="zh-CN" altLang="en-US" dirty="0"/>
              <a:t> </a:t>
            </a:r>
            <a:r>
              <a:rPr lang="en-US" dirty="0"/>
              <a:t>3 labs</a:t>
            </a:r>
            <a:r>
              <a:rPr lang="zh-CN" altLang="en-US" dirty="0"/>
              <a:t> </a:t>
            </a:r>
            <a:r>
              <a:rPr lang="en-US" altLang="zh-CN" dirty="0"/>
              <a:t>and</a:t>
            </a:r>
            <a:r>
              <a:rPr lang="zh-CN" altLang="en-US" dirty="0"/>
              <a:t> </a:t>
            </a:r>
            <a:r>
              <a:rPr lang="en-US" dirty="0"/>
              <a:t>2 exams</a:t>
            </a:r>
          </a:p>
          <a:p>
            <a:endParaRPr lang="en-US" dirty="0"/>
          </a:p>
        </p:txBody>
      </p:sp>
    </p:spTree>
    <p:extLst>
      <p:ext uri="{BB962C8B-B14F-4D97-AF65-F5344CB8AC3E}">
        <p14:creationId xmlns:p14="http://schemas.microsoft.com/office/powerpoint/2010/main" val="2714261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4031837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22"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Flow of the semester</a:t>
            </a:r>
          </a:p>
        </p:txBody>
      </p:sp>
      <p:sp>
        <p:nvSpPr>
          <p:cNvPr id="3" name="Content Placeholder 2"/>
          <p:cNvSpPr>
            <a:spLocks noGrp="1"/>
          </p:cNvSpPr>
          <p:nvPr>
            <p:ph idx="1"/>
          </p:nvPr>
        </p:nvSpPr>
        <p:spPr>
          <a:xfrm>
            <a:off x="737420" y="2320413"/>
            <a:ext cx="10648336" cy="4316361"/>
          </a:xfrm>
        </p:spPr>
        <p:txBody>
          <a:bodyPr>
            <a:normAutofit fontScale="77500" lnSpcReduction="20000"/>
          </a:bodyPr>
          <a:lstStyle/>
          <a:p>
            <a:pPr lvl="0"/>
            <a:r>
              <a:rPr lang="en-US" altLang="zh-CN" b="1" dirty="0"/>
              <a:t>Week</a:t>
            </a:r>
            <a:r>
              <a:rPr lang="zh-CN" altLang="en-US" b="1" dirty="0"/>
              <a:t> </a:t>
            </a:r>
            <a:r>
              <a:rPr lang="en-US" altLang="zh-CN" b="1" dirty="0"/>
              <a:t>1:</a:t>
            </a:r>
            <a:r>
              <a:rPr lang="zh-CN" altLang="en-US" b="1" dirty="0"/>
              <a:t> </a:t>
            </a:r>
            <a:r>
              <a:rPr lang="en-US" dirty="0"/>
              <a:t>Overview of paradigms in general and the four to be discussed in class</a:t>
            </a:r>
          </a:p>
          <a:p>
            <a:pPr lvl="0"/>
            <a:r>
              <a:rPr lang="en-US" altLang="zh-CN" b="1" dirty="0"/>
              <a:t>Week</a:t>
            </a:r>
            <a:r>
              <a:rPr lang="zh-CN" altLang="en-US" b="1" dirty="0"/>
              <a:t> </a:t>
            </a:r>
            <a:r>
              <a:rPr lang="en-US" altLang="zh-CN" b="1" dirty="0"/>
              <a:t>2</a:t>
            </a:r>
            <a:r>
              <a:rPr lang="en-US" altLang="zh-CN" dirty="0"/>
              <a:t>:</a:t>
            </a:r>
            <a:r>
              <a:rPr lang="zh-CN" altLang="en-US" dirty="0"/>
              <a:t> </a:t>
            </a:r>
            <a:r>
              <a:rPr lang="en-US" dirty="0"/>
              <a:t>GitHub software repository</a:t>
            </a:r>
          </a:p>
          <a:p>
            <a:pPr lvl="0"/>
            <a:r>
              <a:rPr lang="en-US" altLang="zh-CN" b="1" dirty="0"/>
              <a:t>Week</a:t>
            </a:r>
            <a:r>
              <a:rPr lang="zh-CN" altLang="en-US" b="1" dirty="0"/>
              <a:t> </a:t>
            </a:r>
            <a:r>
              <a:rPr lang="en-US" altLang="zh-CN" b="1" dirty="0"/>
              <a:t>3:</a:t>
            </a:r>
            <a:r>
              <a:rPr lang="zh-CN" altLang="en-US" b="1" dirty="0"/>
              <a:t> </a:t>
            </a:r>
            <a:r>
              <a:rPr lang="en-US" dirty="0"/>
              <a:t>Declarative programming 1:  concepts =&gt; SQL &amp; Python</a:t>
            </a:r>
          </a:p>
          <a:p>
            <a:pPr lvl="0"/>
            <a:r>
              <a:rPr lang="en-US" altLang="zh-CN" b="1" dirty="0"/>
              <a:t>Week</a:t>
            </a:r>
            <a:r>
              <a:rPr lang="zh-CN" altLang="en-US" b="1" dirty="0"/>
              <a:t> </a:t>
            </a:r>
            <a:r>
              <a:rPr lang="en-US" altLang="zh-CN" b="1" dirty="0"/>
              <a:t>4:</a:t>
            </a:r>
            <a:r>
              <a:rPr lang="zh-CN" altLang="en-US" b="1" dirty="0"/>
              <a:t> </a:t>
            </a:r>
            <a:r>
              <a:rPr lang="en-US" dirty="0"/>
              <a:t>Declarative programming 2:  Data applications – accessing MySQL data base from Python</a:t>
            </a:r>
          </a:p>
          <a:p>
            <a:pPr lvl="0"/>
            <a:r>
              <a:rPr lang="en-US" altLang="zh-CN" b="1" dirty="0"/>
              <a:t>Week</a:t>
            </a:r>
            <a:r>
              <a:rPr lang="zh-CN" altLang="en-US" b="1" dirty="0"/>
              <a:t> </a:t>
            </a:r>
            <a:r>
              <a:rPr lang="en-US" altLang="zh-CN" b="1" dirty="0"/>
              <a:t>5:</a:t>
            </a:r>
            <a:r>
              <a:rPr lang="zh-CN" altLang="en-US" b="1" dirty="0"/>
              <a:t> </a:t>
            </a:r>
            <a:r>
              <a:rPr lang="en-US" dirty="0"/>
              <a:t>Imperative programming 1:  concepts – using Java</a:t>
            </a:r>
          </a:p>
          <a:p>
            <a:pPr lvl="0"/>
            <a:r>
              <a:rPr lang="en-US" altLang="zh-CN" b="1" dirty="0"/>
              <a:t>Week</a:t>
            </a:r>
            <a:r>
              <a:rPr lang="zh-CN" altLang="en-US" b="1" dirty="0"/>
              <a:t> </a:t>
            </a:r>
            <a:r>
              <a:rPr lang="en-US" altLang="zh-CN" b="1" dirty="0"/>
              <a:t>6</a:t>
            </a:r>
            <a:r>
              <a:rPr lang="zh-CN" altLang="en-US" dirty="0"/>
              <a:t>：</a:t>
            </a:r>
            <a:r>
              <a:rPr lang="en-US" dirty="0"/>
              <a:t>Imperative programming 2:  Java/Python comparison + data wrangling application</a:t>
            </a:r>
            <a:r>
              <a:rPr lang="zh-CN" altLang="en-US" dirty="0"/>
              <a:t> </a:t>
            </a:r>
            <a:r>
              <a:rPr lang="en-US" altLang="zh-CN" dirty="0"/>
              <a:t>1</a:t>
            </a:r>
            <a:r>
              <a:rPr lang="en-US" dirty="0"/>
              <a:t> using Python</a:t>
            </a:r>
          </a:p>
          <a:p>
            <a:pPr lvl="0"/>
            <a:r>
              <a:rPr lang="en-US" altLang="zh-CN" b="1" dirty="0"/>
              <a:t>Week</a:t>
            </a:r>
            <a:r>
              <a:rPr lang="zh-CN" altLang="en-US" b="1" dirty="0"/>
              <a:t> </a:t>
            </a:r>
            <a:r>
              <a:rPr lang="en-US" altLang="zh-CN" b="1" dirty="0"/>
              <a:t>7:</a:t>
            </a:r>
            <a:r>
              <a:rPr lang="zh-CN" altLang="en-US" b="1" dirty="0"/>
              <a:t> </a:t>
            </a:r>
            <a:r>
              <a:rPr lang="en-US" dirty="0"/>
              <a:t>Imperative programming 3:</a:t>
            </a:r>
            <a:r>
              <a:rPr lang="zh-CN" altLang="en-US" dirty="0"/>
              <a:t> </a:t>
            </a:r>
            <a:r>
              <a:rPr lang="en-US" altLang="zh-CN" dirty="0"/>
              <a:t>Data</a:t>
            </a:r>
            <a:r>
              <a:rPr lang="zh-CN" altLang="en-US" dirty="0"/>
              <a:t> </a:t>
            </a:r>
            <a:r>
              <a:rPr lang="en-US" altLang="zh-CN" dirty="0"/>
              <a:t>wrangling</a:t>
            </a:r>
            <a:r>
              <a:rPr lang="zh-CN" altLang="en-US" dirty="0"/>
              <a:t> </a:t>
            </a:r>
            <a:r>
              <a:rPr lang="en-US" altLang="zh-CN" dirty="0"/>
              <a:t>application</a:t>
            </a:r>
            <a:r>
              <a:rPr lang="zh-CN" altLang="en-US" dirty="0"/>
              <a:t> </a:t>
            </a:r>
            <a:r>
              <a:rPr lang="en-US" altLang="zh-CN" dirty="0"/>
              <a:t>2</a:t>
            </a:r>
            <a:r>
              <a:rPr lang="zh-CN" altLang="en-US" dirty="0"/>
              <a:t> </a:t>
            </a:r>
            <a:r>
              <a:rPr lang="en-US" altLang="zh-CN" dirty="0"/>
              <a:t>+</a:t>
            </a:r>
            <a:r>
              <a:rPr lang="zh-CN" altLang="en-US" dirty="0"/>
              <a:t> </a:t>
            </a:r>
            <a:r>
              <a:rPr lang="en-US" altLang="zh-CN" dirty="0"/>
              <a:t>data</a:t>
            </a:r>
            <a:r>
              <a:rPr lang="zh-CN" altLang="en-US" dirty="0"/>
              <a:t> </a:t>
            </a:r>
            <a:r>
              <a:rPr lang="en-US" altLang="zh-CN" dirty="0"/>
              <a:t>visualization</a:t>
            </a:r>
            <a:r>
              <a:rPr lang="zh-CN" altLang="en-US" dirty="0"/>
              <a:t>  </a:t>
            </a:r>
            <a:r>
              <a:rPr lang="en-US" altLang="zh-CN" dirty="0"/>
              <a:t>using</a:t>
            </a:r>
            <a:r>
              <a:rPr lang="zh-CN" altLang="en-US" dirty="0"/>
              <a:t> </a:t>
            </a:r>
            <a:r>
              <a:rPr lang="en-US" altLang="zh-CN" dirty="0"/>
              <a:t>Python</a:t>
            </a:r>
            <a:endParaRPr lang="en-US" dirty="0"/>
          </a:p>
          <a:p>
            <a:pPr lvl="0"/>
            <a:r>
              <a:rPr lang="en-US" altLang="zh-CN" b="1" dirty="0"/>
              <a:t>Week</a:t>
            </a:r>
            <a:r>
              <a:rPr lang="zh-CN" altLang="en-US" b="1" dirty="0"/>
              <a:t> </a:t>
            </a:r>
            <a:r>
              <a:rPr lang="en-US" altLang="zh-CN" b="1" dirty="0"/>
              <a:t>8:</a:t>
            </a:r>
            <a:r>
              <a:rPr lang="zh-CN" altLang="en-US" b="1" dirty="0"/>
              <a:t> </a:t>
            </a:r>
            <a:r>
              <a:rPr lang="en-US" dirty="0"/>
              <a:t>Imperative programming 4:  Data application -&gt; Web scraping –</a:t>
            </a:r>
            <a:r>
              <a:rPr lang="zh-CN" altLang="en-US" dirty="0"/>
              <a:t> </a:t>
            </a:r>
            <a:r>
              <a:rPr lang="en-US" altLang="zh-CN" dirty="0"/>
              <a:t>concept</a:t>
            </a:r>
            <a:r>
              <a:rPr lang="zh-CN" altLang="en-US" dirty="0"/>
              <a:t> </a:t>
            </a:r>
            <a:r>
              <a:rPr lang="en-US" altLang="zh-CN" dirty="0"/>
              <a:t>&amp;</a:t>
            </a:r>
            <a:r>
              <a:rPr lang="en-US" dirty="0"/>
              <a:t> application</a:t>
            </a:r>
          </a:p>
          <a:p>
            <a:pPr lvl="0"/>
            <a:r>
              <a:rPr lang="en-US" altLang="zh-CN" b="1" dirty="0"/>
              <a:t>Week</a:t>
            </a:r>
            <a:r>
              <a:rPr lang="zh-CN" altLang="en-US" b="1" dirty="0"/>
              <a:t> </a:t>
            </a:r>
            <a:r>
              <a:rPr lang="en-US" altLang="zh-CN" b="1" dirty="0"/>
              <a:t>9</a:t>
            </a:r>
            <a:r>
              <a:rPr lang="zh-CN" altLang="en-US" dirty="0"/>
              <a:t>： </a:t>
            </a:r>
            <a:r>
              <a:rPr lang="en-US" altLang="zh-CN" dirty="0"/>
              <a:t>Exam</a:t>
            </a:r>
            <a:r>
              <a:rPr lang="zh-CN" altLang="en-US" dirty="0"/>
              <a:t> </a:t>
            </a:r>
            <a:r>
              <a:rPr lang="en-US" altLang="zh-CN" dirty="0"/>
              <a:t>1</a:t>
            </a:r>
            <a:endParaRPr lang="en-US" dirty="0"/>
          </a:p>
          <a:p>
            <a:pPr lvl="0"/>
            <a:r>
              <a:rPr lang="en-US" altLang="zh-CN" b="1" dirty="0"/>
              <a:t>Week</a:t>
            </a:r>
            <a:r>
              <a:rPr lang="zh-CN" altLang="en-US" b="1" dirty="0"/>
              <a:t> </a:t>
            </a:r>
            <a:r>
              <a:rPr lang="en-US" altLang="zh-CN" b="1" dirty="0"/>
              <a:t>10:</a:t>
            </a:r>
            <a:r>
              <a:rPr lang="zh-CN" altLang="en-US" b="1" dirty="0"/>
              <a:t> </a:t>
            </a:r>
            <a:r>
              <a:rPr lang="en-US" dirty="0"/>
              <a:t>Object orientation 1:  concepts + Java implementation</a:t>
            </a:r>
          </a:p>
          <a:p>
            <a:pPr lvl="0"/>
            <a:r>
              <a:rPr lang="en-US" altLang="zh-CN" b="1" dirty="0"/>
              <a:t>Week</a:t>
            </a:r>
            <a:r>
              <a:rPr lang="zh-CN" altLang="en-US" b="1" dirty="0"/>
              <a:t> </a:t>
            </a:r>
            <a:r>
              <a:rPr lang="en-US" altLang="zh-CN" b="1" dirty="0"/>
              <a:t>11:</a:t>
            </a:r>
            <a:r>
              <a:rPr lang="zh-CN" altLang="en-US" b="1" dirty="0"/>
              <a:t> </a:t>
            </a:r>
            <a:r>
              <a:rPr lang="en-US" dirty="0"/>
              <a:t>Object orientation 2:  comparison of implementations Java vs. Python</a:t>
            </a:r>
          </a:p>
          <a:p>
            <a:pPr lvl="0"/>
            <a:r>
              <a:rPr lang="en-US" altLang="zh-CN" b="1" dirty="0"/>
              <a:t>Week</a:t>
            </a:r>
            <a:r>
              <a:rPr lang="zh-CN" altLang="en-US" b="1" dirty="0"/>
              <a:t> </a:t>
            </a:r>
            <a:r>
              <a:rPr lang="en-US" altLang="zh-CN" b="1" dirty="0"/>
              <a:t>12:</a:t>
            </a:r>
            <a:r>
              <a:rPr lang="zh-CN" altLang="en-US" b="1" dirty="0"/>
              <a:t> </a:t>
            </a:r>
            <a:r>
              <a:rPr lang="en-US" dirty="0"/>
              <a:t>Object orientation 3:  Data application – accessing a database base using OO concepts in Java vs Python</a:t>
            </a:r>
          </a:p>
          <a:p>
            <a:pPr lvl="0"/>
            <a:r>
              <a:rPr lang="en-US" altLang="zh-CN" b="1" dirty="0"/>
              <a:t>Week</a:t>
            </a:r>
            <a:r>
              <a:rPr lang="zh-CN" altLang="en-US" b="1" dirty="0"/>
              <a:t> </a:t>
            </a:r>
            <a:r>
              <a:rPr lang="en-US" altLang="zh-CN" b="1" dirty="0"/>
              <a:t>13:</a:t>
            </a:r>
            <a:r>
              <a:rPr lang="zh-CN" altLang="en-US" b="1" dirty="0"/>
              <a:t> </a:t>
            </a:r>
            <a:r>
              <a:rPr lang="en-US" dirty="0"/>
              <a:t>Event-based programming:  Concept and implementation in Java &amp; Python</a:t>
            </a:r>
          </a:p>
          <a:p>
            <a:pPr lvl="0"/>
            <a:r>
              <a:rPr lang="en-US" altLang="zh-CN" b="1" dirty="0"/>
              <a:t>Week</a:t>
            </a:r>
            <a:r>
              <a:rPr lang="zh-CN" altLang="en-US" b="1" dirty="0"/>
              <a:t> </a:t>
            </a:r>
            <a:r>
              <a:rPr lang="en-US" altLang="zh-CN" b="1" dirty="0"/>
              <a:t>14:</a:t>
            </a:r>
            <a:r>
              <a:rPr lang="zh-CN" altLang="en-US" b="1" dirty="0"/>
              <a:t> </a:t>
            </a:r>
            <a:r>
              <a:rPr lang="en-US" altLang="zh-CN" dirty="0"/>
              <a:t>Exam</a:t>
            </a:r>
            <a:r>
              <a:rPr lang="zh-CN" altLang="en-US" dirty="0"/>
              <a:t> </a:t>
            </a:r>
            <a:r>
              <a:rPr lang="en-US" altLang="zh-CN" dirty="0"/>
              <a:t>2</a:t>
            </a:r>
            <a:endParaRPr lang="en-US" dirty="0"/>
          </a:p>
          <a:p>
            <a:pPr marL="0" indent="0">
              <a:buNone/>
            </a:pPr>
            <a:endParaRPr lang="en-US" dirty="0"/>
          </a:p>
        </p:txBody>
      </p:sp>
    </p:spTree>
    <p:extLst>
      <p:ext uri="{BB962C8B-B14F-4D97-AF65-F5344CB8AC3E}">
        <p14:creationId xmlns:p14="http://schemas.microsoft.com/office/powerpoint/2010/main" val="1205705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062280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70"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Programming paradigms</a:t>
            </a:r>
          </a:p>
        </p:txBody>
      </p:sp>
      <p:sp>
        <p:nvSpPr>
          <p:cNvPr id="3" name="Content Placeholder 2"/>
          <p:cNvSpPr>
            <a:spLocks noGrp="1"/>
          </p:cNvSpPr>
          <p:nvPr>
            <p:ph idx="1"/>
          </p:nvPr>
        </p:nvSpPr>
        <p:spPr/>
        <p:txBody>
          <a:bodyPr>
            <a:normAutofit/>
          </a:bodyPr>
          <a:lstStyle/>
          <a:p>
            <a:r>
              <a:rPr lang="en-US" altLang="zh-CN" dirty="0"/>
              <a:t>A</a:t>
            </a:r>
            <a:r>
              <a:rPr lang="zh-CN" altLang="en-US" dirty="0"/>
              <a:t> </a:t>
            </a:r>
            <a:r>
              <a:rPr lang="en-US" altLang="zh-CN" dirty="0"/>
              <a:t>way</a:t>
            </a:r>
            <a:r>
              <a:rPr lang="zh-CN" altLang="en-US" dirty="0"/>
              <a:t> </a:t>
            </a:r>
            <a:r>
              <a:rPr lang="en-US" altLang="zh-CN" dirty="0"/>
              <a:t>to</a:t>
            </a:r>
            <a:r>
              <a:rPr lang="zh-CN" altLang="en-US" dirty="0"/>
              <a:t> </a:t>
            </a:r>
            <a:r>
              <a:rPr lang="en-US" altLang="zh-CN" dirty="0"/>
              <a:t>c</a:t>
            </a:r>
            <a:r>
              <a:rPr lang="en-US" dirty="0"/>
              <a:t>lassify programming languages based on their features.  </a:t>
            </a:r>
          </a:p>
          <a:p>
            <a:r>
              <a:rPr lang="en-US" dirty="0"/>
              <a:t>Languages can be classified into multiple paradigms. </a:t>
            </a:r>
          </a:p>
          <a:p>
            <a:pPr lvl="0"/>
            <a:r>
              <a:rPr lang="en-US" dirty="0"/>
              <a:t>Some paradigms are concerned mainly with implications for the execution model of the language, such as allowing side effects, or whether the sequence of operations is defined by the execution model. </a:t>
            </a:r>
          </a:p>
          <a:p>
            <a:pPr lvl="0"/>
            <a:r>
              <a:rPr lang="en-US" dirty="0"/>
              <a:t>Other paradigms are concerned mainly with the way that code is organized, such as grouping a code into units along with the state that is modified by the code. Yet others are concerned mainly with the style of syntax and grammar.</a:t>
            </a:r>
          </a:p>
          <a:p>
            <a:endParaRPr lang="en-US" dirty="0"/>
          </a:p>
        </p:txBody>
      </p:sp>
    </p:spTree>
    <p:extLst>
      <p:ext uri="{BB962C8B-B14F-4D97-AF65-F5344CB8AC3E}">
        <p14:creationId xmlns:p14="http://schemas.microsoft.com/office/powerpoint/2010/main" val="2490106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27846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3"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Programming paradigms (</a:t>
            </a:r>
            <a:r>
              <a:rPr lang="en-US" dirty="0" err="1"/>
              <a:t>con’t</a:t>
            </a:r>
            <a:r>
              <a:rPr lang="en-US" dirty="0"/>
              <a:t>)</a:t>
            </a:r>
          </a:p>
        </p:txBody>
      </p:sp>
      <p:pic>
        <p:nvPicPr>
          <p:cNvPr id="4" name="Picture 3"/>
          <p:cNvPicPr>
            <a:picLocks noChangeAspect="1"/>
          </p:cNvPicPr>
          <p:nvPr/>
        </p:nvPicPr>
        <p:blipFill>
          <a:blip r:embed="rId7"/>
          <a:stretch>
            <a:fillRect/>
          </a:stretch>
        </p:blipFill>
        <p:spPr>
          <a:xfrm>
            <a:off x="1317523" y="2359742"/>
            <a:ext cx="9423882" cy="4060722"/>
          </a:xfrm>
          <a:prstGeom prst="rect">
            <a:avLst/>
          </a:prstGeom>
        </p:spPr>
      </p:pic>
    </p:spTree>
    <p:extLst>
      <p:ext uri="{BB962C8B-B14F-4D97-AF65-F5344CB8AC3E}">
        <p14:creationId xmlns:p14="http://schemas.microsoft.com/office/powerpoint/2010/main" val="325475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27846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5"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Programming paradigms (</a:t>
            </a:r>
            <a:r>
              <a:rPr lang="en-US" dirty="0" err="1"/>
              <a:t>con’t</a:t>
            </a:r>
            <a:r>
              <a:rPr lang="en-US" dirty="0"/>
              <a:t>)</a:t>
            </a:r>
          </a:p>
        </p:txBody>
      </p:sp>
      <p:sp>
        <p:nvSpPr>
          <p:cNvPr id="3" name="Content Placeholder 2"/>
          <p:cNvSpPr>
            <a:spLocks noGrp="1"/>
          </p:cNvSpPr>
          <p:nvPr>
            <p:ph idx="1"/>
          </p:nvPr>
        </p:nvSpPr>
        <p:spPr>
          <a:xfrm>
            <a:off x="323088" y="2074606"/>
            <a:ext cx="7434564" cy="4635025"/>
          </a:xfrm>
        </p:spPr>
        <p:txBody>
          <a:bodyPr>
            <a:normAutofit fontScale="40000" lnSpcReduction="20000"/>
          </a:bodyPr>
          <a:lstStyle/>
          <a:p>
            <a:pPr lvl="0"/>
            <a:r>
              <a:rPr lang="en-US" sz="2900" b="1" i="1" dirty="0"/>
              <a:t>Declarative</a:t>
            </a:r>
            <a:endParaRPr lang="en-US" sz="2900" b="1" dirty="0"/>
          </a:p>
          <a:p>
            <a:pPr lvl="1"/>
            <a:r>
              <a:rPr lang="en-US" sz="2900" dirty="0"/>
              <a:t>Description - Defines program logic, but not detailed control flow 	</a:t>
            </a:r>
          </a:p>
          <a:p>
            <a:pPr lvl="1"/>
            <a:r>
              <a:rPr lang="en-US" sz="2900" dirty="0"/>
              <a:t>Main traits - Fourth-generation languages, spreadsheets, report program generators</a:t>
            </a:r>
          </a:p>
          <a:p>
            <a:pPr lvl="1"/>
            <a:r>
              <a:rPr lang="en-US" sz="2900" dirty="0"/>
              <a:t>Examples - SQL, regular expressions, CSS, Prolog, OWL, SPARQL</a:t>
            </a:r>
          </a:p>
          <a:p>
            <a:pPr lvl="0"/>
            <a:r>
              <a:rPr lang="en-US" sz="2900" b="1" i="1" dirty="0"/>
              <a:t>Imperative</a:t>
            </a:r>
            <a:endParaRPr lang="en-US" sz="2900" b="1" dirty="0"/>
          </a:p>
          <a:p>
            <a:pPr lvl="1"/>
            <a:r>
              <a:rPr lang="en-US" sz="2900" dirty="0"/>
              <a:t>Description</a:t>
            </a:r>
          </a:p>
          <a:p>
            <a:pPr lvl="2"/>
            <a:r>
              <a:rPr lang="en-US" sz="2900" dirty="0"/>
              <a:t>Programs as statements that directly change computed state (</a:t>
            </a:r>
            <a:r>
              <a:rPr lang="en-US" sz="2900" dirty="0" err="1"/>
              <a:t>datafields</a:t>
            </a:r>
            <a:r>
              <a:rPr lang="en-US" sz="2900" dirty="0"/>
              <a:t>)</a:t>
            </a:r>
          </a:p>
          <a:p>
            <a:pPr lvl="2"/>
            <a:r>
              <a:rPr lang="en-US" sz="2900" dirty="0"/>
              <a:t>A style of imperative programming with more logical program structure</a:t>
            </a:r>
          </a:p>
          <a:p>
            <a:pPr lvl="2"/>
            <a:r>
              <a:rPr lang="en-US" sz="2900" dirty="0"/>
              <a:t>Derived from structured programming, based on the concept of modular programming or the procedure call</a:t>
            </a:r>
          </a:p>
          <a:p>
            <a:pPr lvl="1"/>
            <a:r>
              <a:rPr lang="en-US" sz="2900" dirty="0"/>
              <a:t>Main traits</a:t>
            </a:r>
          </a:p>
          <a:p>
            <a:pPr lvl="2"/>
            <a:r>
              <a:rPr lang="en-US" sz="2900" dirty="0"/>
              <a:t>Direct assignments, common data structures, global variables</a:t>
            </a:r>
          </a:p>
          <a:p>
            <a:pPr lvl="2"/>
            <a:r>
              <a:rPr lang="en-US" sz="2900" dirty="0" err="1"/>
              <a:t>Structograms</a:t>
            </a:r>
            <a:r>
              <a:rPr lang="en-US" sz="2900" dirty="0"/>
              <a:t>, indentation, no or limited use of </a:t>
            </a:r>
            <a:r>
              <a:rPr lang="en-US" sz="2900" dirty="0" err="1"/>
              <a:t>goto</a:t>
            </a:r>
            <a:r>
              <a:rPr lang="en-US" sz="2900" dirty="0"/>
              <a:t> statements</a:t>
            </a:r>
          </a:p>
          <a:p>
            <a:pPr lvl="2"/>
            <a:r>
              <a:rPr lang="en-US" sz="2900" dirty="0"/>
              <a:t>Local variables, sequence, selection, iteration, and modularization</a:t>
            </a:r>
          </a:p>
          <a:p>
            <a:pPr lvl="1"/>
            <a:r>
              <a:rPr lang="en-US" sz="2900" dirty="0"/>
              <a:t>Examples -  C, C++, Java, Python</a:t>
            </a:r>
          </a:p>
          <a:p>
            <a:endParaRPr lang="en-US" dirty="0"/>
          </a:p>
        </p:txBody>
      </p:sp>
      <p:pic>
        <p:nvPicPr>
          <p:cNvPr id="5" name="Picture 4"/>
          <p:cNvPicPr>
            <a:picLocks noChangeAspect="1"/>
          </p:cNvPicPr>
          <p:nvPr/>
        </p:nvPicPr>
        <p:blipFill>
          <a:blip r:embed="rId7"/>
          <a:stretch>
            <a:fillRect/>
          </a:stretch>
        </p:blipFill>
        <p:spPr>
          <a:xfrm>
            <a:off x="7354529" y="4253544"/>
            <a:ext cx="4243429" cy="1714637"/>
          </a:xfrm>
          <a:prstGeom prst="rect">
            <a:avLst/>
          </a:prstGeom>
        </p:spPr>
      </p:pic>
      <p:pic>
        <p:nvPicPr>
          <p:cNvPr id="8" name="Picture 7"/>
          <p:cNvPicPr>
            <a:picLocks noChangeAspect="1"/>
          </p:cNvPicPr>
          <p:nvPr/>
        </p:nvPicPr>
        <p:blipFill>
          <a:blip r:embed="rId8"/>
          <a:stretch>
            <a:fillRect/>
          </a:stretch>
        </p:blipFill>
        <p:spPr>
          <a:xfrm>
            <a:off x="7429082" y="2271251"/>
            <a:ext cx="4168877" cy="1893119"/>
          </a:xfrm>
          <a:prstGeom prst="rect">
            <a:avLst/>
          </a:prstGeom>
        </p:spPr>
      </p:pic>
    </p:spTree>
    <p:extLst>
      <p:ext uri="{BB962C8B-B14F-4D97-AF65-F5344CB8AC3E}">
        <p14:creationId xmlns:p14="http://schemas.microsoft.com/office/powerpoint/2010/main" val="875575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075174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4"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600" dirty="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p:txBody>
          <a:bodyPr/>
          <a:lstStyle/>
          <a:p>
            <a:r>
              <a:rPr lang="en-US" dirty="0"/>
              <a:t>Programming paradigms (</a:t>
            </a:r>
            <a:r>
              <a:rPr lang="en-US" dirty="0" err="1"/>
              <a:t>con’t</a:t>
            </a:r>
            <a:r>
              <a:rPr lang="en-US" dirty="0"/>
              <a:t>)</a:t>
            </a:r>
          </a:p>
        </p:txBody>
      </p:sp>
      <p:sp>
        <p:nvSpPr>
          <p:cNvPr id="3" name="Content Placeholder 2"/>
          <p:cNvSpPr>
            <a:spLocks noGrp="1"/>
          </p:cNvSpPr>
          <p:nvPr>
            <p:ph idx="1"/>
          </p:nvPr>
        </p:nvSpPr>
        <p:spPr>
          <a:xfrm>
            <a:off x="850154" y="2398202"/>
            <a:ext cx="8825659" cy="3416300"/>
          </a:xfrm>
        </p:spPr>
        <p:txBody>
          <a:bodyPr>
            <a:normAutofit fontScale="85000" lnSpcReduction="20000"/>
          </a:bodyPr>
          <a:lstStyle/>
          <a:p>
            <a:pPr marL="0" indent="0">
              <a:buNone/>
            </a:pPr>
            <a:endParaRPr lang="en-US" dirty="0"/>
          </a:p>
          <a:p>
            <a:pPr lvl="0"/>
            <a:r>
              <a:rPr lang="en-US" b="1" i="1" dirty="0"/>
              <a:t>Object oriented</a:t>
            </a:r>
            <a:endParaRPr lang="en-US" b="1" dirty="0"/>
          </a:p>
          <a:p>
            <a:pPr lvl="1"/>
            <a:r>
              <a:rPr lang="en-US" dirty="0"/>
              <a:t>Description - Treats data-fields as objects manipulated through predefined methods only</a:t>
            </a:r>
          </a:p>
          <a:p>
            <a:pPr lvl="1"/>
            <a:r>
              <a:rPr lang="en-US" dirty="0"/>
              <a:t>Main traits - Objects, methods, message passing, information hiding, data abstraction, encapsulation, polymorphism, inheritance, serialization-marshalling</a:t>
            </a:r>
          </a:p>
          <a:p>
            <a:pPr lvl="1"/>
            <a:r>
              <a:rPr lang="en-US" dirty="0"/>
              <a:t>Examples - Common Lisp, C++, C#, Eiffel, Java, PHP, Python, Ruby, Scala</a:t>
            </a:r>
          </a:p>
          <a:p>
            <a:pPr lvl="0"/>
            <a:r>
              <a:rPr lang="en-US" b="1" i="1" dirty="0"/>
              <a:t>Event driven</a:t>
            </a:r>
            <a:endParaRPr lang="en-US" b="1" dirty="0"/>
          </a:p>
          <a:p>
            <a:pPr lvl="1"/>
            <a:r>
              <a:rPr lang="en-US" dirty="0"/>
              <a:t>Description – flow of the program is determined by events such as user mouse clicks, sensor outputs, messages from other programs, etc.</a:t>
            </a:r>
          </a:p>
          <a:p>
            <a:pPr lvl="1"/>
            <a:r>
              <a:rPr lang="en-US" dirty="0"/>
              <a:t>Main traits -  A single main loop that listens for events, programmer develops responses to potential events</a:t>
            </a:r>
          </a:p>
          <a:p>
            <a:pPr lvl="1"/>
            <a:r>
              <a:rPr lang="en-US" dirty="0"/>
              <a:t>Examples - C++, C#, Java, Python, Ruby, JavaScript</a:t>
            </a:r>
          </a:p>
          <a:p>
            <a:endParaRPr lang="en-US" dirty="0"/>
          </a:p>
          <a:p>
            <a:endParaRPr lang="en-US" dirty="0"/>
          </a:p>
        </p:txBody>
      </p:sp>
    </p:spTree>
    <p:extLst>
      <p:ext uri="{BB962C8B-B14F-4D97-AF65-F5344CB8AC3E}">
        <p14:creationId xmlns:p14="http://schemas.microsoft.com/office/powerpoint/2010/main" val="757637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z3QjeXDSlyOzf_XT.pO6N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ey2fd0V_8wsSv0yqs3x_7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vNtBpAasL7baXoIdRcVkM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Y2gMc4KzMpBJsdkXFuLdV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Y2gMc4KzMpBJsdkXFuLdV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wy1Zu86jUWr1o1hqHePjX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Qokcj9VJTOmoUrr23Si_q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Qokcj9VJTOmoUrr23Si_q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Vn8LfKKNMWmPk7QTSgVPg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Vn8LfKKNMWmPk7QTSgVPg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EYGfOFwiRggM9KndMOXk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CoY6Qag_ia9P.ncZFQxL6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cnj12nfaHYFcG8BzFVbn9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bfDiLPvxLySY8QXd.b8Br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kkWfpHl5m78Rpvs998Ym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ey2fd0V_8wsSv0yqs3x_7A"/>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9E3866744068429A1DE37D60BAA15D" ma:contentTypeVersion="0" ma:contentTypeDescription="Create a new document." ma:contentTypeScope="" ma:versionID="f2a43ba130cd0b3d85c3b603ffb17e20">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3DAC8B-3016-43CD-BC1A-56187D7F4B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88A1A44-D3BA-45E3-9661-75B267716E8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B56E18F-5EA1-4276-AD84-A38A3917CE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1625</TotalTime>
  <Words>1196</Words>
  <Application>Microsoft Macintosh PowerPoint</Application>
  <PresentationFormat>Widescreen</PresentationFormat>
  <Paragraphs>144</Paragraphs>
  <Slides>26</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Arial</vt:lpstr>
      <vt:lpstr>Calibri</vt:lpstr>
      <vt:lpstr>Calibri Light</vt:lpstr>
      <vt:lpstr>Century Gothic</vt:lpstr>
      <vt:lpstr>Wingdings 3</vt:lpstr>
      <vt:lpstr>Ion Boardroom</vt:lpstr>
      <vt:lpstr>think-cell Slide</vt:lpstr>
      <vt:lpstr>ANLY 560 Functional Programming Methods for Analytics</vt:lpstr>
      <vt:lpstr>Lesson outcomes</vt:lpstr>
      <vt:lpstr>Flow of the semester</vt:lpstr>
      <vt:lpstr>Flow of the semester (con’t)</vt:lpstr>
      <vt:lpstr>Flow of the semester</vt:lpstr>
      <vt:lpstr>Programming paradigms</vt:lpstr>
      <vt:lpstr>Programming paradigms (con’t)</vt:lpstr>
      <vt:lpstr>Programming paradigms (con’t)</vt:lpstr>
      <vt:lpstr>Programming paradigms (con’t)</vt:lpstr>
      <vt:lpstr>Scripted vs compiled languages</vt:lpstr>
      <vt:lpstr>Scripted vs compiled languages</vt:lpstr>
      <vt:lpstr>Scripted vs compiled languages (con’t)</vt:lpstr>
      <vt:lpstr>Scripted vs compiled languages (con’t)</vt:lpstr>
      <vt:lpstr>Preprocessing</vt:lpstr>
      <vt:lpstr>Compilation</vt:lpstr>
      <vt:lpstr>Assembly &amp; Linking</vt:lpstr>
      <vt:lpstr>Program control structures</vt:lpstr>
      <vt:lpstr>Sequence</vt:lpstr>
      <vt:lpstr>Selection</vt:lpstr>
      <vt:lpstr>Iteration/Loop</vt:lpstr>
      <vt:lpstr>Data</vt:lpstr>
      <vt:lpstr>Data</vt:lpstr>
      <vt:lpstr>Java</vt:lpstr>
      <vt:lpstr>Java</vt:lpstr>
      <vt:lpstr>Python – what is it?</vt:lpstr>
      <vt:lpstr>Spyder</vt:lpstr>
    </vt:vector>
  </TitlesOfParts>
  <Company>Harrisburg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ANLY 560 Functional Programming Methods for Analytics</dc:title>
  <dc:creator>Kevin Huggins</dc:creator>
  <cp:lastModifiedBy>Zi Yang</cp:lastModifiedBy>
  <cp:revision>40</cp:revision>
  <dcterms:created xsi:type="dcterms:W3CDTF">2018-01-08T22:27:10Z</dcterms:created>
  <dcterms:modified xsi:type="dcterms:W3CDTF">2021-05-15T02:37:21Z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0x010100BA9E3866744068429A1DE37D60BAA15D</vt:lpwstr>
  </property>
</Properties>
</file>